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handoutMasterIdLst>
    <p:handoutMasterId r:id="rId41"/>
  </p:handoutMasterIdLst>
  <p:sldIdLst>
    <p:sldId id="257" r:id="rId3"/>
    <p:sldId id="258" r:id="rId4"/>
    <p:sldId id="259" r:id="rId5"/>
    <p:sldId id="260" r:id="rId6"/>
    <p:sldId id="261" r:id="rId7"/>
    <p:sldId id="262" r:id="rId8"/>
    <p:sldId id="294" r:id="rId9"/>
    <p:sldId id="295" r:id="rId10"/>
    <p:sldId id="296" r:id="rId11"/>
    <p:sldId id="264" r:id="rId12"/>
    <p:sldId id="263" r:id="rId13"/>
    <p:sldId id="266" r:id="rId14"/>
    <p:sldId id="267" r:id="rId15"/>
    <p:sldId id="268" r:id="rId16"/>
    <p:sldId id="269" r:id="rId17"/>
    <p:sldId id="270" r:id="rId18"/>
    <p:sldId id="271" r:id="rId19"/>
    <p:sldId id="292" r:id="rId20"/>
    <p:sldId id="272" r:id="rId21"/>
    <p:sldId id="287" r:id="rId22"/>
    <p:sldId id="273" r:id="rId23"/>
    <p:sldId id="274" r:id="rId24"/>
    <p:sldId id="275" r:id="rId25"/>
    <p:sldId id="276" r:id="rId26"/>
    <p:sldId id="277" r:id="rId27"/>
    <p:sldId id="278" r:id="rId28"/>
    <p:sldId id="279" r:id="rId29"/>
    <p:sldId id="280" r:id="rId30"/>
    <p:sldId id="281" r:id="rId31"/>
    <p:sldId id="282" r:id="rId32"/>
    <p:sldId id="293" r:id="rId33"/>
    <p:sldId id="283" r:id="rId34"/>
    <p:sldId id="285" r:id="rId35"/>
    <p:sldId id="286" r:id="rId36"/>
    <p:sldId id="288" r:id="rId37"/>
    <p:sldId id="289" r:id="rId38"/>
    <p:sldId id="290" r:id="rId39"/>
    <p:sldId id="291" r:id="rId4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varScale="1">
        <p:scale>
          <a:sx n="122" d="100"/>
          <a:sy n="122" d="100"/>
        </p:scale>
        <p:origin x="-1332" y="-60"/>
      </p:cViewPr>
      <p:guideLst>
        <p:guide orient="horz" pos="2160"/>
        <p:guide pos="2880"/>
      </p:guideLst>
    </p:cSldViewPr>
  </p:slideViewPr>
  <p:notesTextViewPr>
    <p:cViewPr>
      <p:scale>
        <a:sx n="1" d="1"/>
        <a:sy n="1" d="1"/>
      </p:scale>
      <p:origin x="0" y="0"/>
    </p:cViewPr>
  </p:notesTextViewPr>
  <p:notesViewPr>
    <p:cSldViewPr>
      <p:cViewPr varScale="1">
        <p:scale>
          <a:sx n="97" d="100"/>
          <a:sy n="97" d="100"/>
        </p:scale>
        <p:origin x="-366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A24B36-9F2F-4262-8032-7B779FA17C2D}" type="datetimeFigureOut">
              <a:rPr lang="zh-TW" altLang="en-US" smtClean="0"/>
              <a:t>2014/4/22</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DF4C70-B20C-4941-8C43-E428CE5C8078}" type="slidenum">
              <a:rPr lang="zh-TW" altLang="en-US" smtClean="0"/>
              <a:t>‹#›</a:t>
            </a:fld>
            <a:endParaRPr lang="zh-TW" altLang="en-US"/>
          </a:p>
        </p:txBody>
      </p:sp>
    </p:spTree>
    <p:extLst>
      <p:ext uri="{BB962C8B-B14F-4D97-AF65-F5344CB8AC3E}">
        <p14:creationId xmlns:p14="http://schemas.microsoft.com/office/powerpoint/2010/main" val="229409646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zh-TW" altLang="en-US" noProof="0" smtClean="0"/>
              <a:t>按一下以編輯母片標題樣式</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zh-TW" altLang="en-US" noProof="0" smtClean="0"/>
              <a:t>按一下以編輯母片副標題樣式</a:t>
            </a:r>
          </a:p>
        </p:txBody>
      </p:sp>
      <p:sp>
        <p:nvSpPr>
          <p:cNvPr id="512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kumimoji="1" lang="zh-TW" altLang="en-US">
              <a:solidFill>
                <a:srgbClr val="FFFFFF"/>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latin typeface="Arial" charset="0"/>
              </a:defRPr>
            </a:lvl1pPr>
          </a:lstStyle>
          <a:p>
            <a:pPr fontAlgn="base">
              <a:spcBef>
                <a:spcPct val="0"/>
              </a:spcBef>
              <a:spcAft>
                <a:spcPct val="0"/>
              </a:spcAft>
            </a:pPr>
            <a:endParaRPr lang="en-US" altLang="zh-TW">
              <a:solidFill>
                <a:srgbClr val="FFFFFF"/>
              </a:solidFill>
            </a:endParaRPr>
          </a:p>
        </p:txBody>
      </p:sp>
      <p:sp>
        <p:nvSpPr>
          <p:cNvPr id="5126" name="Rectangle 6"/>
          <p:cNvSpPr>
            <a:spLocks noGrp="1" noChangeArrowheads="1"/>
          </p:cNvSpPr>
          <p:nvPr>
            <p:ph type="sldNum" sz="quarter" idx="4"/>
          </p:nvPr>
        </p:nvSpPr>
        <p:spPr/>
        <p:txBody>
          <a:bodyPr/>
          <a:lstStyle>
            <a:lvl1pPr>
              <a:defRPr b="0">
                <a:solidFill>
                  <a:schemeClr val="tx1"/>
                </a:solidFill>
                <a:latin typeface="Arial" charset="0"/>
              </a:defRPr>
            </a:lvl1pPr>
          </a:lstStyle>
          <a:p>
            <a:fld id="{4056E3E3-242B-43B3-8095-54AD41CF86EE}" type="slidenum">
              <a:rPr lang="en-US" altLang="zh-TW">
                <a:solidFill>
                  <a:srgbClr val="FFFFFF"/>
                </a:solidFill>
              </a:rPr>
              <a:pPr/>
              <a:t>‹#›</a:t>
            </a:fld>
            <a:endParaRPr lang="en-US" altLang="zh-TW">
              <a:solidFill>
                <a:srgbClr val="FFFFFF"/>
              </a:solidFill>
            </a:endParaRPr>
          </a:p>
        </p:txBody>
      </p:sp>
      <p:sp>
        <p:nvSpPr>
          <p:cNvPr id="5127" name="Rectangle 7"/>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latin typeface="Arial" charset="0"/>
              </a:defRPr>
            </a:lvl1pPr>
          </a:lstStyle>
          <a:p>
            <a:pPr fontAlgn="base">
              <a:spcBef>
                <a:spcPct val="0"/>
              </a:spcBef>
              <a:spcAft>
                <a:spcPct val="0"/>
              </a:spcAft>
            </a:pPr>
            <a:endParaRPr lang="en-US" altLang="zh-TW">
              <a:solidFill>
                <a:srgbClr val="FFFFFF"/>
              </a:solidFill>
            </a:endParaRPr>
          </a:p>
        </p:txBody>
      </p:sp>
    </p:spTree>
    <p:extLst>
      <p:ext uri="{BB962C8B-B14F-4D97-AF65-F5344CB8AC3E}">
        <p14:creationId xmlns:p14="http://schemas.microsoft.com/office/powerpoint/2010/main" val="426169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326509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92100"/>
            <a:ext cx="2057400" cy="57277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92100"/>
            <a:ext cx="6019800" cy="57277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277578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zh-TW" altLang="en-US" noProof="0" smtClean="0"/>
              <a:t>按一下以編輯母片標題樣式</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zh-TW" altLang="en-US" noProof="0" smtClean="0"/>
              <a:t>按一下以編輯母片副標題樣式</a:t>
            </a:r>
          </a:p>
        </p:txBody>
      </p:sp>
      <p:sp>
        <p:nvSpPr>
          <p:cNvPr id="512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kumimoji="1" lang="zh-TW" altLang="en-US">
              <a:solidFill>
                <a:srgbClr val="FFFFFF"/>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latin typeface="Arial" charset="0"/>
              </a:defRPr>
            </a:lvl1pPr>
          </a:lstStyle>
          <a:p>
            <a:pPr fontAlgn="base">
              <a:spcBef>
                <a:spcPct val="0"/>
              </a:spcBef>
              <a:spcAft>
                <a:spcPct val="0"/>
              </a:spcAft>
            </a:pPr>
            <a:endParaRPr lang="en-US" altLang="zh-TW">
              <a:solidFill>
                <a:srgbClr val="FFFFFF"/>
              </a:solidFill>
            </a:endParaRPr>
          </a:p>
        </p:txBody>
      </p:sp>
      <p:sp>
        <p:nvSpPr>
          <p:cNvPr id="5126" name="Rectangle 6"/>
          <p:cNvSpPr>
            <a:spLocks noGrp="1" noChangeArrowheads="1"/>
          </p:cNvSpPr>
          <p:nvPr>
            <p:ph type="sldNum" sz="quarter" idx="4"/>
          </p:nvPr>
        </p:nvSpPr>
        <p:spPr/>
        <p:txBody>
          <a:bodyPr/>
          <a:lstStyle>
            <a:lvl1pPr>
              <a:defRPr b="0">
                <a:solidFill>
                  <a:schemeClr val="tx1"/>
                </a:solidFill>
                <a:latin typeface="Arial" charset="0"/>
              </a:defRPr>
            </a:lvl1pPr>
          </a:lstStyle>
          <a:p>
            <a:fld id="{4056E3E3-242B-43B3-8095-54AD41CF86EE}" type="slidenum">
              <a:rPr lang="en-US" altLang="zh-TW">
                <a:solidFill>
                  <a:srgbClr val="FFFFFF"/>
                </a:solidFill>
              </a:rPr>
              <a:pPr/>
              <a:t>‹#›</a:t>
            </a:fld>
            <a:endParaRPr lang="en-US" altLang="zh-TW">
              <a:solidFill>
                <a:srgbClr val="FFFFFF"/>
              </a:solidFill>
            </a:endParaRPr>
          </a:p>
        </p:txBody>
      </p:sp>
      <p:sp>
        <p:nvSpPr>
          <p:cNvPr id="5127" name="Rectangle 7"/>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latin typeface="Arial" charset="0"/>
              </a:defRPr>
            </a:lvl1pPr>
          </a:lstStyle>
          <a:p>
            <a:pPr fontAlgn="base">
              <a:spcBef>
                <a:spcPct val="0"/>
              </a:spcBef>
              <a:spcAft>
                <a:spcPct val="0"/>
              </a:spcAft>
            </a:pPr>
            <a:endParaRPr lang="en-US" altLang="zh-TW">
              <a:solidFill>
                <a:srgbClr val="FFFFFF"/>
              </a:solidFill>
            </a:endParaRPr>
          </a:p>
        </p:txBody>
      </p:sp>
    </p:spTree>
    <p:extLst>
      <p:ext uri="{BB962C8B-B14F-4D97-AF65-F5344CB8AC3E}">
        <p14:creationId xmlns:p14="http://schemas.microsoft.com/office/powerpoint/2010/main" val="426169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3436997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18537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投影片編號版面配置區 4"/>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1303641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6"/>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79647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投影片編號版面配置區 2"/>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2966747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2596119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4234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3436997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4011640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3265098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92100"/>
            <a:ext cx="2057400" cy="57277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92100"/>
            <a:ext cx="6019800" cy="57277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2775783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投影片編號版面配置區 3"/>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18537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投影片編號版面配置區 4"/>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130364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6"/>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79647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投影片編號版面配置區 2"/>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296674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259611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42342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r>
              <a:rPr lang="en-US" altLang="zh-TW"/>
              <a:t>webbe</a:t>
            </a:r>
            <a:r>
              <a:rPr lang="en-US" altLang="zh-TW" b="0">
                <a:solidFill>
                  <a:srgbClr val="FFFFFF"/>
                </a:solidFill>
                <a:latin typeface="Arial" charset="0"/>
              </a:rPr>
              <a:t>r</a:t>
            </a:r>
          </a:p>
        </p:txBody>
      </p:sp>
    </p:spTree>
    <p:extLst>
      <p:ext uri="{BB962C8B-B14F-4D97-AF65-F5344CB8AC3E}">
        <p14:creationId xmlns:p14="http://schemas.microsoft.com/office/powerpoint/2010/main" val="401164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09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4"/>
            <a:endParaRPr lang="zh-TW" altLang="zh-TW" smtClean="0"/>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b="1">
                <a:solidFill>
                  <a:srgbClr val="A50021"/>
                </a:solidFill>
                <a:effectLst>
                  <a:outerShdw blurRad="38100" dist="38100" dir="2700000" algn="tl">
                    <a:srgbClr val="000000"/>
                  </a:outerShdw>
                </a:effectLst>
                <a:latin typeface="Arial Black" pitchFamily="34" charset="0"/>
              </a:defRPr>
            </a:lvl1pPr>
          </a:lstStyle>
          <a:p>
            <a:pPr fontAlgn="base">
              <a:spcBef>
                <a:spcPct val="0"/>
              </a:spcBef>
              <a:spcAft>
                <a:spcPct val="0"/>
              </a:spcAft>
            </a:pPr>
            <a:r>
              <a:rPr lang="en-US" altLang="zh-TW"/>
              <a:t>webbe</a:t>
            </a:r>
            <a:r>
              <a:rPr lang="en-US" altLang="zh-TW" b="0">
                <a:solidFill>
                  <a:srgbClr val="FFFFFF"/>
                </a:solidFill>
                <a:latin typeface="Arial" charset="0"/>
              </a:rPr>
              <a:t>r</a:t>
            </a:r>
          </a:p>
        </p:txBody>
      </p:sp>
      <p:pic>
        <p:nvPicPr>
          <p:cNvPr id="4103" name="Picture 7" descr="MCj03333180000[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709613" cy="18256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Cj03333000000[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69127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2pPr>
      <a:lvl3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3pPr>
      <a:lvl4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4pPr>
      <a:lvl5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5pPr>
      <a:lvl6pPr marL="4572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9pPr>
    </p:titleStyle>
    <p:bodyStyle>
      <a:lvl1pPr marL="342900" indent="-342900" algn="l" rtl="0" fontAlgn="base">
        <a:spcBef>
          <a:spcPct val="20000"/>
        </a:spcBef>
        <a:spcAft>
          <a:spcPct val="0"/>
        </a:spcAft>
        <a:buClr>
          <a:schemeClr val="hlink"/>
        </a:buClr>
        <a:buSzPct val="120000"/>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120000"/>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Font typeface="Tahoma" pitchFamily="34" charset="0"/>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09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4"/>
            <a:endParaRPr lang="zh-TW" altLang="zh-TW" smtClean="0"/>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b="1">
                <a:solidFill>
                  <a:srgbClr val="A50021"/>
                </a:solidFill>
                <a:effectLst>
                  <a:outerShdw blurRad="38100" dist="38100" dir="2700000" algn="tl">
                    <a:srgbClr val="000000"/>
                  </a:outerShdw>
                </a:effectLst>
                <a:latin typeface="Arial Black" pitchFamily="34" charset="0"/>
              </a:defRPr>
            </a:lvl1pPr>
          </a:lstStyle>
          <a:p>
            <a:pPr fontAlgn="base">
              <a:spcBef>
                <a:spcPct val="0"/>
              </a:spcBef>
              <a:spcAft>
                <a:spcPct val="0"/>
              </a:spcAft>
            </a:pPr>
            <a:r>
              <a:rPr lang="en-US" altLang="zh-TW"/>
              <a:t>webbe</a:t>
            </a:r>
            <a:r>
              <a:rPr lang="en-US" altLang="zh-TW" b="0">
                <a:solidFill>
                  <a:srgbClr val="FFFFFF"/>
                </a:solidFill>
                <a:latin typeface="Arial" charset="0"/>
              </a:rPr>
              <a:t>r</a:t>
            </a:r>
          </a:p>
        </p:txBody>
      </p:sp>
      <p:pic>
        <p:nvPicPr>
          <p:cNvPr id="4103" name="Picture 7" descr="MCj03333180000[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709613" cy="18256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Cj03333000000[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69127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2pPr>
      <a:lvl3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3pPr>
      <a:lvl4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4pPr>
      <a:lvl5pPr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5pPr>
      <a:lvl6pPr marL="4572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新細明體" pitchFamily="18" charset="-120"/>
        </a:defRPr>
      </a:lvl9pPr>
    </p:titleStyle>
    <p:bodyStyle>
      <a:lvl1pPr marL="342900" indent="-342900" algn="l" rtl="0" fontAlgn="base">
        <a:spcBef>
          <a:spcPct val="20000"/>
        </a:spcBef>
        <a:spcAft>
          <a:spcPct val="0"/>
        </a:spcAft>
        <a:buClr>
          <a:schemeClr val="hlink"/>
        </a:buClr>
        <a:buSzPct val="120000"/>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120000"/>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Font typeface="Tahoma" pitchFamily="34" charset="0"/>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6" Type="http://schemas.openxmlformats.org/officeDocument/2006/relationships/image" Target="../media/image10.wmf"/><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767023" y="1196752"/>
            <a:ext cx="7560840" cy="1323439"/>
          </a:xfrm>
          <a:prstGeom prst="rect">
            <a:avLst/>
          </a:prstGeom>
          <a:noFill/>
        </p:spPr>
        <p:txBody>
          <a:bodyPr wrap="square" rtlCol="0">
            <a:spAutoFit/>
          </a:bodyPr>
          <a:lstStyle/>
          <a:p>
            <a:r>
              <a:rPr lang="zh-TW" altLang="en-US" sz="8000" dirty="0" smtClean="0">
                <a:solidFill>
                  <a:srgbClr val="FF0000"/>
                </a:solidFill>
                <a:latin typeface="+mj-lt"/>
                <a:ea typeface="標楷體" panose="03000509000000000000" pitchFamily="65" charset="-120"/>
                <a:sym typeface="Wingdings"/>
              </a:rPr>
              <a:t>役男入營說明會</a:t>
            </a:r>
            <a:endParaRPr lang="zh-TW" altLang="en-US" sz="8000" dirty="0">
              <a:solidFill>
                <a:srgbClr val="FF0000"/>
              </a:solidFill>
              <a:latin typeface="+mj-lt"/>
              <a:ea typeface="標楷體" panose="03000509000000000000" pitchFamily="65" charset="-120"/>
            </a:endParaRPr>
          </a:p>
        </p:txBody>
      </p:sp>
      <p:sp>
        <p:nvSpPr>
          <p:cNvPr id="3" name="文字方塊 2"/>
          <p:cNvSpPr txBox="1"/>
          <p:nvPr/>
        </p:nvSpPr>
        <p:spPr>
          <a:xfrm>
            <a:off x="1043608" y="5301208"/>
            <a:ext cx="5400600" cy="1015663"/>
          </a:xfrm>
          <a:prstGeom prst="rect">
            <a:avLst/>
          </a:prstGeom>
          <a:noFill/>
        </p:spPr>
        <p:txBody>
          <a:bodyPr wrap="square" rtlCol="0">
            <a:spAutoFit/>
          </a:bodyPr>
          <a:lstStyle/>
          <a:p>
            <a:r>
              <a:rPr lang="zh-TW" altLang="en-US" sz="3000" dirty="0" smtClean="0">
                <a:solidFill>
                  <a:schemeClr val="bg2"/>
                </a:solidFill>
                <a:ea typeface="標楷體" panose="03000509000000000000" pitchFamily="65" charset="-120"/>
              </a:rPr>
              <a:t>主辦單位：學務處生輔組</a:t>
            </a:r>
            <a:endParaRPr lang="en-US" altLang="zh-TW" sz="3000" dirty="0" smtClean="0">
              <a:solidFill>
                <a:schemeClr val="bg2"/>
              </a:solidFill>
              <a:ea typeface="標楷體" panose="03000509000000000000" pitchFamily="65" charset="-120"/>
            </a:endParaRPr>
          </a:p>
          <a:p>
            <a:r>
              <a:rPr lang="zh-TW" altLang="en-US" sz="3000" dirty="0" smtClean="0">
                <a:solidFill>
                  <a:schemeClr val="bg2"/>
                </a:solidFill>
                <a:ea typeface="標楷體" panose="03000509000000000000" pitchFamily="65" charset="-120"/>
              </a:rPr>
              <a:t>協辦單位：軍訓室</a:t>
            </a:r>
            <a:endParaRPr lang="zh-TW" altLang="en-US" sz="3000" dirty="0">
              <a:solidFill>
                <a:schemeClr val="bg2"/>
              </a:solidFill>
              <a:ea typeface="標楷體" panose="03000509000000000000" pitchFamily="65" charset="-120"/>
            </a:endParaRPr>
          </a:p>
        </p:txBody>
      </p:sp>
      <p:pic>
        <p:nvPicPr>
          <p:cNvPr id="1027" name="Picture 3" descr="C:\Users\USER\Desktop\新訓照片\新兵報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486024"/>
            <a:ext cx="6696744" cy="27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64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124745"/>
            <a:ext cx="7848872" cy="535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244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475656" y="1412776"/>
            <a:ext cx="5688632" cy="707886"/>
          </a:xfrm>
          <a:prstGeom prst="rect">
            <a:avLst/>
          </a:prstGeom>
          <a:noFill/>
        </p:spPr>
        <p:txBody>
          <a:bodyPr wrap="square" rtlCol="0">
            <a:spAutoFit/>
          </a:bodyPr>
          <a:lstStyle/>
          <a:p>
            <a:r>
              <a:rPr lang="zh-TW" altLang="en-US" sz="4000" dirty="0" smtClean="0">
                <a:solidFill>
                  <a:srgbClr val="FF0000"/>
                </a:solidFill>
                <a:ea typeface="標楷體" panose="03000509000000000000" pitchFamily="65" charset="-120"/>
              </a:rPr>
              <a:t>國防通識教育折抵役期</a:t>
            </a:r>
            <a:endParaRPr lang="zh-TW" altLang="en-US" sz="4000" dirty="0">
              <a:solidFill>
                <a:srgbClr val="FF0000"/>
              </a:solidFill>
              <a:ea typeface="標楷體" panose="03000509000000000000" pitchFamily="65" charset="-120"/>
            </a:endParaRPr>
          </a:p>
        </p:txBody>
      </p:sp>
      <p:sp>
        <p:nvSpPr>
          <p:cNvPr id="3" name="文字方塊 2"/>
          <p:cNvSpPr txBox="1"/>
          <p:nvPr/>
        </p:nvSpPr>
        <p:spPr>
          <a:xfrm>
            <a:off x="926708" y="2348880"/>
            <a:ext cx="7128792" cy="2862322"/>
          </a:xfrm>
          <a:prstGeom prst="rect">
            <a:avLst/>
          </a:prstGeom>
          <a:noFill/>
        </p:spPr>
        <p:txBody>
          <a:bodyPr wrap="square" rtlCol="0">
            <a:spAutoFit/>
          </a:bodyPr>
          <a:lstStyle/>
          <a:p>
            <a:r>
              <a:rPr lang="zh-TW" altLang="en-US" sz="3000" dirty="0">
                <a:solidFill>
                  <a:schemeClr val="bg2"/>
                </a:solidFill>
                <a:ea typeface="標楷體" panose="03000509000000000000" pitchFamily="65" charset="-120"/>
              </a:rPr>
              <a:t>學生修習全民國防教育軍事訓練課程且成績合格者，應分別按各學制，以每八堂課折算一日，折減</a:t>
            </a:r>
            <a:r>
              <a:rPr lang="zh-TW" altLang="en-US" sz="3000" dirty="0">
                <a:solidFill>
                  <a:srgbClr val="FF0000"/>
                </a:solidFill>
                <a:ea typeface="標楷體" panose="03000509000000000000" pitchFamily="65" charset="-120"/>
              </a:rPr>
              <a:t>常備兵役役期</a:t>
            </a:r>
            <a:r>
              <a:rPr lang="zh-TW" altLang="en-US" sz="3000" dirty="0">
                <a:solidFill>
                  <a:schemeClr val="bg2"/>
                </a:solidFill>
                <a:ea typeface="標楷體" panose="03000509000000000000" pitchFamily="65" charset="-120"/>
              </a:rPr>
              <a:t>或軍事訓練</a:t>
            </a:r>
            <a:r>
              <a:rPr lang="zh-TW" altLang="en-US" sz="3000" dirty="0" smtClean="0">
                <a:solidFill>
                  <a:schemeClr val="bg2"/>
                </a:solidFill>
                <a:ea typeface="標楷體" panose="03000509000000000000" pitchFamily="65" charset="-120"/>
              </a:rPr>
              <a:t>期間；</a:t>
            </a:r>
            <a:r>
              <a:rPr lang="zh-TW" altLang="en-US" sz="3000" dirty="0">
                <a:solidFill>
                  <a:schemeClr val="bg2"/>
                </a:solidFill>
                <a:ea typeface="標楷體" panose="03000509000000000000" pitchFamily="65" charset="-120"/>
              </a:rPr>
              <a:t>其得折減之現役役期，</a:t>
            </a:r>
            <a:r>
              <a:rPr lang="zh-TW" altLang="en-US" sz="3000" dirty="0">
                <a:solidFill>
                  <a:srgbClr val="FF0000"/>
                </a:solidFill>
                <a:ea typeface="標楷體" panose="03000509000000000000" pitchFamily="65" charset="-120"/>
              </a:rPr>
              <a:t>不得逾三十日</a:t>
            </a:r>
            <a:r>
              <a:rPr lang="zh-TW" altLang="en-US" sz="3000" dirty="0">
                <a:solidFill>
                  <a:schemeClr val="bg2"/>
                </a:solidFill>
                <a:ea typeface="標楷體" panose="03000509000000000000" pitchFamily="65" charset="-120"/>
              </a:rPr>
              <a:t>，</a:t>
            </a:r>
            <a:r>
              <a:rPr lang="zh-TW" altLang="en-US" sz="3000" dirty="0">
                <a:solidFill>
                  <a:srgbClr val="FF6600"/>
                </a:solidFill>
                <a:ea typeface="標楷體" panose="03000509000000000000" pitchFamily="65" charset="-120"/>
              </a:rPr>
              <a:t>得折減之軍事訓練時數，不得逾十五日。</a:t>
            </a:r>
          </a:p>
        </p:txBody>
      </p:sp>
    </p:spTree>
    <p:extLst>
      <p:ext uri="{BB962C8B-B14F-4D97-AF65-F5344CB8AC3E}">
        <p14:creationId xmlns:p14="http://schemas.microsoft.com/office/powerpoint/2010/main" val="2650729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83568" y="1340768"/>
            <a:ext cx="7416824" cy="2554545"/>
          </a:xfrm>
          <a:prstGeom prst="rect">
            <a:avLst/>
          </a:prstGeom>
        </p:spPr>
        <p:txBody>
          <a:bodyPr wrap="square">
            <a:spAutoFit/>
          </a:bodyPr>
          <a:lstStyle/>
          <a:p>
            <a:pPr fontAlgn="t"/>
            <a:r>
              <a:rPr lang="zh-TW" altLang="zh-TW" sz="4000" b="1" dirty="0">
                <a:solidFill>
                  <a:srgbClr val="FF0000"/>
                </a:solidFill>
                <a:ea typeface="標楷體" panose="03000509000000000000" pitchFamily="65" charset="-120"/>
              </a:rPr>
              <a:t>入營前注意事項：</a:t>
            </a:r>
            <a:endParaRPr lang="zh-TW" altLang="zh-TW" sz="4000" dirty="0">
              <a:solidFill>
                <a:srgbClr val="FF0000"/>
              </a:solidFill>
              <a:ea typeface="標楷體" panose="03000509000000000000" pitchFamily="65" charset="-120"/>
            </a:endParaRPr>
          </a:p>
          <a:p>
            <a:pPr fontAlgn="t"/>
            <a:endParaRPr lang="en-US" altLang="zh-TW" sz="3000" dirty="0" smtClean="0">
              <a:solidFill>
                <a:schemeClr val="bg2"/>
              </a:solidFill>
              <a:ea typeface="標楷體" panose="03000509000000000000" pitchFamily="65" charset="-120"/>
            </a:endParaRPr>
          </a:p>
          <a:p>
            <a:pPr fontAlgn="t"/>
            <a:r>
              <a:rPr lang="zh-TW" altLang="zh-TW" sz="3000" dirty="0" smtClean="0">
                <a:solidFill>
                  <a:schemeClr val="bg2"/>
                </a:solidFill>
                <a:ea typeface="標楷體" panose="03000509000000000000" pitchFamily="65" charset="-120"/>
              </a:rPr>
              <a:t>一</a:t>
            </a:r>
            <a:r>
              <a:rPr lang="zh-TW" altLang="zh-TW" sz="3000" dirty="0">
                <a:solidFill>
                  <a:schemeClr val="bg2"/>
                </a:solidFill>
                <a:ea typeface="標楷體" panose="03000509000000000000" pitchFamily="65" charset="-120"/>
              </a:rPr>
              <a:t>、役男請依徵集令上之集合時間、</a:t>
            </a:r>
            <a:r>
              <a:rPr lang="zh-TW" altLang="zh-TW" sz="3000" dirty="0" smtClean="0">
                <a:solidFill>
                  <a:schemeClr val="bg2"/>
                </a:solidFill>
                <a:ea typeface="標楷體" panose="03000509000000000000" pitchFamily="65" charset="-120"/>
              </a:rPr>
              <a:t>地點</a:t>
            </a:r>
            <a:endParaRPr lang="en-US" altLang="zh-TW" sz="3000" dirty="0" smtClean="0">
              <a:solidFill>
                <a:schemeClr val="bg2"/>
              </a:solidFill>
              <a:ea typeface="標楷體" panose="03000509000000000000" pitchFamily="65" charset="-120"/>
            </a:endParaRPr>
          </a:p>
          <a:p>
            <a:pPr fontAlgn="t"/>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報到</a:t>
            </a:r>
            <a:r>
              <a:rPr lang="zh-TW" altLang="zh-TW" sz="3000" dirty="0">
                <a:solidFill>
                  <a:schemeClr val="bg2"/>
                </a:solidFill>
                <a:ea typeface="標楷體" panose="03000509000000000000" pitchFamily="65" charset="-120"/>
              </a:rPr>
              <a:t>集合，由役政人員完成點名後，</a:t>
            </a:r>
            <a:r>
              <a:rPr lang="zh-TW" altLang="zh-TW" sz="3000" dirty="0" smtClean="0">
                <a:solidFill>
                  <a:schemeClr val="bg2"/>
                </a:solidFill>
                <a:ea typeface="標楷體" panose="03000509000000000000" pitchFamily="65" charset="-120"/>
              </a:rPr>
              <a:t>全</a:t>
            </a:r>
            <a:endParaRPr lang="en-US" altLang="zh-TW" sz="3000" dirty="0" smtClean="0">
              <a:solidFill>
                <a:schemeClr val="bg2"/>
              </a:solidFill>
              <a:ea typeface="標楷體" panose="03000509000000000000" pitchFamily="65" charset="-120"/>
            </a:endParaRPr>
          </a:p>
          <a:p>
            <a:pPr fontAlgn="t"/>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程</a:t>
            </a:r>
            <a:r>
              <a:rPr lang="zh-TW" altLang="zh-TW" sz="3000" dirty="0">
                <a:solidFill>
                  <a:schemeClr val="bg2"/>
                </a:solidFill>
                <a:ea typeface="標楷體" panose="03000509000000000000" pitchFamily="65" charset="-120"/>
              </a:rPr>
              <a:t>護送役男至新訓中心。</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7" y="3996060"/>
            <a:ext cx="460851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244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899592" y="1700808"/>
            <a:ext cx="7704856" cy="2400657"/>
          </a:xfrm>
          <a:prstGeom prst="rect">
            <a:avLst/>
          </a:prstGeom>
        </p:spPr>
        <p:txBody>
          <a:bodyPr wrap="square">
            <a:spAutoFit/>
          </a:bodyPr>
          <a:lstStyle/>
          <a:p>
            <a:r>
              <a:rPr lang="zh-TW" altLang="zh-TW" sz="3000" dirty="0">
                <a:solidFill>
                  <a:schemeClr val="bg2"/>
                </a:solidFill>
                <a:ea typeface="標楷體" panose="03000509000000000000" pitchFamily="65" charset="-120"/>
              </a:rPr>
              <a:t>二、入營當日穿著宜樸素，勿攜帶貴重物品</a:t>
            </a:r>
            <a:r>
              <a:rPr lang="zh-TW" altLang="zh-TW" sz="3000" dirty="0" smtClean="0">
                <a:solidFill>
                  <a:schemeClr val="bg2"/>
                </a:solidFill>
                <a:ea typeface="標楷體" panose="03000509000000000000" pitchFamily="65" charset="-120"/>
              </a:rPr>
              <a:t>，</a:t>
            </a:r>
            <a:endParaRPr lang="en-US" altLang="zh-TW" sz="3000" dirty="0" smtClean="0">
              <a:solidFill>
                <a:schemeClr val="bg2"/>
              </a:solidFill>
              <a:ea typeface="標楷體" panose="03000509000000000000" pitchFamily="65" charset="-120"/>
            </a:endParaRPr>
          </a:p>
          <a:p>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現金</a:t>
            </a:r>
            <a:r>
              <a:rPr lang="zh-TW" altLang="zh-TW" sz="3000" dirty="0">
                <a:solidFill>
                  <a:schemeClr val="bg2"/>
                </a:solidFill>
                <a:ea typeface="標楷體" panose="03000509000000000000" pitchFamily="65" charset="-120"/>
              </a:rPr>
              <a:t>以</a:t>
            </a:r>
            <a:r>
              <a:rPr lang="en-US" altLang="zh-TW" sz="3000" dirty="0">
                <a:solidFill>
                  <a:schemeClr val="bg2"/>
                </a:solidFill>
                <a:ea typeface="標楷體" panose="03000509000000000000" pitchFamily="65" charset="-120"/>
              </a:rPr>
              <a:t>3,000</a:t>
            </a:r>
            <a:r>
              <a:rPr lang="zh-TW" altLang="zh-TW" sz="3000" dirty="0">
                <a:solidFill>
                  <a:schemeClr val="bg2"/>
                </a:solidFill>
                <a:ea typeface="標楷體" panose="03000509000000000000" pitchFamily="65" charset="-120"/>
              </a:rPr>
              <a:t>元以內為宜；其它如電器</a:t>
            </a:r>
            <a:r>
              <a:rPr lang="zh-TW" altLang="zh-TW" sz="3000" dirty="0" smtClean="0">
                <a:solidFill>
                  <a:schemeClr val="bg2"/>
                </a:solidFill>
                <a:ea typeface="標楷體" panose="03000509000000000000" pitchFamily="65" charset="-120"/>
              </a:rPr>
              <a:t>用</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品</a:t>
            </a:r>
            <a:r>
              <a:rPr lang="zh-TW" altLang="zh-TW" sz="3000" dirty="0">
                <a:solidFill>
                  <a:schemeClr val="bg2"/>
                </a:solidFill>
                <a:ea typeface="標楷體" panose="03000509000000000000" pitchFamily="65" charset="-120"/>
              </a:rPr>
              <a:t>、行動電話（具照像功能）、打火機</a:t>
            </a:r>
            <a:r>
              <a:rPr lang="zh-TW" altLang="zh-TW" sz="3000" dirty="0" smtClean="0">
                <a:solidFill>
                  <a:schemeClr val="bg2"/>
                </a:solidFill>
                <a:ea typeface="標楷體" panose="03000509000000000000" pitchFamily="65" charset="-120"/>
              </a:rPr>
              <a:t>、</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香煙</a:t>
            </a:r>
            <a:r>
              <a:rPr lang="zh-TW" altLang="zh-TW" sz="3000" dirty="0">
                <a:solidFill>
                  <a:schemeClr val="bg2"/>
                </a:solidFill>
                <a:ea typeface="標楷體" panose="03000509000000000000" pitchFamily="65" charset="-120"/>
              </a:rPr>
              <a:t>、檳榔、零食、違禁書刊等請</a:t>
            </a:r>
            <a:r>
              <a:rPr lang="zh-TW" altLang="zh-TW" sz="3000" dirty="0" smtClean="0">
                <a:solidFill>
                  <a:schemeClr val="bg2"/>
                </a:solidFill>
                <a:ea typeface="標楷體" panose="03000509000000000000" pitchFamily="65" charset="-120"/>
              </a:rPr>
              <a:t>不要</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攜帶</a:t>
            </a:r>
            <a:r>
              <a:rPr lang="zh-TW" altLang="zh-TW" sz="3000" dirty="0">
                <a:solidFill>
                  <a:schemeClr val="bg2"/>
                </a:solidFill>
                <a:ea typeface="標楷體" panose="03000509000000000000" pitchFamily="65" charset="-120"/>
              </a:rPr>
              <a:t>。</a:t>
            </a:r>
            <a:endParaRPr lang="zh-TW" altLang="en-US" sz="3000" dirty="0">
              <a:solidFill>
                <a:schemeClr val="bg2"/>
              </a:solidFill>
              <a:ea typeface="標楷體" panose="03000509000000000000" pitchFamily="65" charset="-120"/>
            </a:endParaRPr>
          </a:p>
        </p:txBody>
      </p:sp>
      <p:pic>
        <p:nvPicPr>
          <p:cNvPr id="4102" name="Picture 6" descr="D:\TEMP\Temporary Internet Files\Content.IE5\HHRO203C\MC90043380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374642"/>
            <a:ext cx="2285714" cy="228571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TEMP\Temporary Internet Files\Content.IE5\ZQ2WEXOO\MC90043379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264" y="4437113"/>
            <a:ext cx="2285714" cy="2223244"/>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TEMP\Temporary Internet Files\Content.IE5\F1ICRO3U\MC900150459[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4476027"/>
            <a:ext cx="1944216" cy="193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244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95537" y="1305461"/>
            <a:ext cx="8331744" cy="3323987"/>
          </a:xfrm>
          <a:prstGeom prst="rect">
            <a:avLst/>
          </a:prstGeom>
        </p:spPr>
        <p:txBody>
          <a:bodyPr wrap="square">
            <a:spAutoFit/>
          </a:bodyPr>
          <a:lstStyle/>
          <a:p>
            <a:r>
              <a:rPr lang="zh-TW" altLang="zh-TW" sz="3000" dirty="0">
                <a:solidFill>
                  <a:schemeClr val="bg2"/>
                </a:solidFill>
                <a:ea typeface="標楷體" panose="03000509000000000000" pitchFamily="65" charset="-120"/>
              </a:rPr>
              <a:t>三、</a:t>
            </a:r>
            <a:r>
              <a:rPr lang="zh-TW" altLang="zh-TW" sz="3000" u="heavy" dirty="0">
                <a:solidFill>
                  <a:schemeClr val="bg2"/>
                </a:solidFill>
                <a:uFill>
                  <a:solidFill>
                    <a:srgbClr val="FF0000"/>
                  </a:solidFill>
                </a:uFill>
                <a:ea typeface="標楷體" panose="03000509000000000000" pitchFamily="65" charset="-120"/>
              </a:rPr>
              <a:t>請持徵集令影本向原「健保」</a:t>
            </a:r>
            <a:r>
              <a:rPr lang="zh-TW" altLang="zh-TW" sz="3000" u="heavy" dirty="0" smtClean="0">
                <a:solidFill>
                  <a:schemeClr val="bg2"/>
                </a:solidFill>
                <a:uFill>
                  <a:solidFill>
                    <a:srgbClr val="FF0000"/>
                  </a:solidFill>
                </a:uFill>
                <a:ea typeface="標楷體" panose="03000509000000000000" pitchFamily="65" charset="-120"/>
              </a:rPr>
              <a:t>投保單位辦理</a:t>
            </a:r>
            <a:endParaRPr lang="en-US" altLang="zh-TW" sz="3000" u="heavy" dirty="0" smtClean="0">
              <a:solidFill>
                <a:schemeClr val="bg2"/>
              </a:solidFill>
              <a:uFill>
                <a:solidFill>
                  <a:srgbClr val="FF0000"/>
                </a:solidFill>
              </a:uFill>
              <a:ea typeface="標楷體" panose="03000509000000000000" pitchFamily="65" charset="-120"/>
            </a:endParaRPr>
          </a:p>
          <a:p>
            <a:r>
              <a:rPr lang="en-US" altLang="zh-TW" sz="3000" u="heavy" dirty="0">
                <a:solidFill>
                  <a:schemeClr val="bg2"/>
                </a:solidFill>
                <a:uFill>
                  <a:solidFill>
                    <a:srgbClr val="FF0000"/>
                  </a:solidFill>
                </a:uFill>
                <a:ea typeface="標楷體" panose="03000509000000000000" pitchFamily="65" charset="-120"/>
              </a:rPr>
              <a:t> </a:t>
            </a:r>
            <a:r>
              <a:rPr lang="en-US" altLang="zh-TW" sz="3000" u="heavy" dirty="0" smtClean="0">
                <a:solidFill>
                  <a:schemeClr val="bg2"/>
                </a:solidFill>
                <a:uFill>
                  <a:solidFill>
                    <a:srgbClr val="FF0000"/>
                  </a:solidFill>
                </a:uFill>
                <a:ea typeface="標楷體" panose="03000509000000000000" pitchFamily="65" charset="-120"/>
              </a:rPr>
              <a:t>  </a:t>
            </a:r>
            <a:r>
              <a:rPr lang="zh-TW" altLang="zh-TW" sz="3000" u="heavy" dirty="0" smtClean="0">
                <a:solidFill>
                  <a:schemeClr val="bg2"/>
                </a:solidFill>
                <a:uFill>
                  <a:solidFill>
                    <a:srgbClr val="FF0000"/>
                  </a:solidFill>
                </a:uFill>
                <a:ea typeface="標楷體" panose="03000509000000000000" pitchFamily="65" charset="-120"/>
              </a:rPr>
              <a:t>「</a:t>
            </a:r>
            <a:r>
              <a:rPr lang="zh-TW" altLang="zh-TW" sz="3000" u="heavy" dirty="0">
                <a:solidFill>
                  <a:schemeClr val="bg2"/>
                </a:solidFill>
                <a:uFill>
                  <a:solidFill>
                    <a:srgbClr val="FF0000"/>
                  </a:solidFill>
                </a:uFill>
                <a:ea typeface="標楷體" panose="03000509000000000000" pitchFamily="65" charset="-120"/>
              </a:rPr>
              <a:t>轉出」手續（轉出日期為入</a:t>
            </a:r>
            <a:r>
              <a:rPr lang="zh-TW" altLang="zh-TW" sz="3000" u="heavy" dirty="0" smtClean="0">
                <a:solidFill>
                  <a:schemeClr val="bg2"/>
                </a:solidFill>
                <a:uFill>
                  <a:solidFill>
                    <a:srgbClr val="FF0000"/>
                  </a:solidFill>
                </a:uFill>
                <a:ea typeface="標楷體" panose="03000509000000000000" pitchFamily="65" charset="-120"/>
              </a:rPr>
              <a:t>營當日</a:t>
            </a:r>
            <a:r>
              <a:rPr lang="zh-TW" altLang="zh-TW" sz="3000" u="heavy" dirty="0">
                <a:solidFill>
                  <a:schemeClr val="bg2"/>
                </a:solidFill>
                <a:uFill>
                  <a:solidFill>
                    <a:srgbClr val="FF0000"/>
                  </a:solidFill>
                </a:uFill>
                <a:ea typeface="標楷體" panose="03000509000000000000" pitchFamily="65" charset="-120"/>
              </a:rPr>
              <a:t>）</a:t>
            </a:r>
            <a:r>
              <a:rPr lang="zh-TW" altLang="zh-TW" sz="3000" dirty="0">
                <a:solidFill>
                  <a:schemeClr val="bg2"/>
                </a:solidFill>
                <a:ea typeface="標楷體" panose="03000509000000000000" pitchFamily="65" charset="-120"/>
              </a:rPr>
              <a:t>，</a:t>
            </a:r>
            <a:r>
              <a:rPr lang="zh-TW" altLang="zh-TW" sz="3000" dirty="0" smtClean="0">
                <a:solidFill>
                  <a:schemeClr val="bg2"/>
                </a:solidFill>
                <a:ea typeface="標楷體" panose="03000509000000000000" pitchFamily="65" charset="-120"/>
              </a:rPr>
              <a:t>健保</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卡</a:t>
            </a:r>
            <a:r>
              <a:rPr lang="zh-TW" altLang="zh-TW" sz="3000" dirty="0">
                <a:solidFill>
                  <a:schemeClr val="bg2"/>
                </a:solidFill>
                <a:ea typeface="標楷體" panose="03000509000000000000" pitchFamily="65" charset="-120"/>
              </a:rPr>
              <a:t>可繼續使用；如未</a:t>
            </a:r>
            <a:r>
              <a:rPr lang="zh-TW" altLang="zh-TW" sz="3000" dirty="0" smtClean="0">
                <a:solidFill>
                  <a:schemeClr val="bg2"/>
                </a:solidFill>
                <a:ea typeface="標楷體" panose="03000509000000000000" pitchFamily="65" charset="-120"/>
              </a:rPr>
              <a:t>辦理投保</a:t>
            </a:r>
            <a:r>
              <a:rPr lang="zh-TW" altLang="zh-TW" sz="3000" dirty="0">
                <a:solidFill>
                  <a:schemeClr val="bg2"/>
                </a:solidFill>
                <a:ea typeface="標楷體" panose="03000509000000000000" pitchFamily="65" charset="-120"/>
              </a:rPr>
              <a:t>或中斷投保</a:t>
            </a:r>
            <a:r>
              <a:rPr lang="zh-TW" altLang="zh-TW" sz="3000" dirty="0" smtClean="0">
                <a:solidFill>
                  <a:schemeClr val="bg2"/>
                </a:solidFill>
                <a:ea typeface="標楷體" panose="03000509000000000000" pitchFamily="65" charset="-120"/>
              </a:rPr>
              <a:t>者</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請</a:t>
            </a:r>
            <a:r>
              <a:rPr lang="zh-TW" altLang="zh-TW" sz="3000" dirty="0">
                <a:solidFill>
                  <a:schemeClr val="bg2"/>
                </a:solidFill>
                <a:ea typeface="標楷體" panose="03000509000000000000" pitchFamily="65" charset="-120"/>
              </a:rPr>
              <a:t>在入營前先補辦</a:t>
            </a:r>
            <a:r>
              <a:rPr lang="zh-TW" altLang="zh-TW" sz="3000" dirty="0" smtClean="0">
                <a:solidFill>
                  <a:schemeClr val="bg2"/>
                </a:solidFill>
                <a:ea typeface="標楷體" panose="03000509000000000000" pitchFamily="65" charset="-120"/>
              </a:rPr>
              <a:t>投保</a:t>
            </a:r>
            <a:r>
              <a:rPr lang="zh-TW" altLang="zh-TW" sz="3000" dirty="0">
                <a:solidFill>
                  <a:schemeClr val="bg2"/>
                </a:solidFill>
                <a:ea typeface="標楷體" panose="03000509000000000000" pitchFamily="65" charset="-120"/>
              </a:rPr>
              <a:t>手續，惟入營日適</a:t>
            </a:r>
            <a:r>
              <a:rPr lang="zh-TW" altLang="zh-TW" sz="3000" dirty="0" smtClean="0">
                <a:solidFill>
                  <a:schemeClr val="bg2"/>
                </a:solidFill>
                <a:ea typeface="標楷體" panose="03000509000000000000" pitchFamily="65" charset="-120"/>
              </a:rPr>
              <a:t>逢</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當月</a:t>
            </a:r>
            <a:r>
              <a:rPr lang="zh-TW" altLang="zh-TW" sz="3000" dirty="0">
                <a:solidFill>
                  <a:schemeClr val="bg2"/>
                </a:solidFill>
                <a:ea typeface="標楷體" panose="03000509000000000000" pitchFamily="65" charset="-120"/>
              </a:rPr>
              <a:t>最後一日</a:t>
            </a:r>
            <a:r>
              <a:rPr lang="zh-TW" altLang="zh-TW" sz="3000" dirty="0" smtClean="0">
                <a:solidFill>
                  <a:schemeClr val="bg2"/>
                </a:solidFill>
                <a:ea typeface="標楷體" panose="03000509000000000000" pitchFamily="65" charset="-120"/>
              </a:rPr>
              <a:t>，其</a:t>
            </a:r>
            <a:r>
              <a:rPr lang="zh-TW" altLang="zh-TW" sz="3000" dirty="0">
                <a:solidFill>
                  <a:schemeClr val="bg2"/>
                </a:solidFill>
                <a:ea typeface="標楷體" panose="03000509000000000000" pitchFamily="65" charset="-120"/>
              </a:rPr>
              <a:t>轉出日期請填為入營</a:t>
            </a:r>
            <a:r>
              <a:rPr lang="zh-TW" altLang="zh-TW" sz="3000" dirty="0" smtClean="0">
                <a:solidFill>
                  <a:schemeClr val="bg2"/>
                </a:solidFill>
                <a:ea typeface="標楷體" panose="03000509000000000000" pitchFamily="65" charset="-120"/>
              </a:rPr>
              <a:t>前一</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日</a:t>
            </a:r>
            <a:r>
              <a:rPr lang="zh-TW" altLang="zh-TW" sz="3000" dirty="0">
                <a:solidFill>
                  <a:schemeClr val="bg2"/>
                </a:solidFill>
                <a:ea typeface="標楷體" panose="03000509000000000000" pitchFamily="65" charset="-120"/>
              </a:rPr>
              <a:t>，健保</a:t>
            </a:r>
            <a:r>
              <a:rPr lang="zh-TW" altLang="zh-TW" sz="3000" dirty="0" smtClean="0">
                <a:solidFill>
                  <a:schemeClr val="bg2"/>
                </a:solidFill>
                <a:ea typeface="標楷體" panose="03000509000000000000" pitchFamily="65" charset="-120"/>
              </a:rPr>
              <a:t>費由</a:t>
            </a:r>
            <a:r>
              <a:rPr lang="zh-TW" altLang="zh-TW" sz="3000" dirty="0">
                <a:solidFill>
                  <a:schemeClr val="bg2"/>
                </a:solidFill>
                <a:ea typeface="標楷體" panose="03000509000000000000" pitchFamily="65" charset="-120"/>
              </a:rPr>
              <a:t>國防部（常備兵）或</a:t>
            </a:r>
            <a:r>
              <a:rPr lang="zh-TW" altLang="zh-TW" sz="3000" dirty="0" smtClean="0">
                <a:solidFill>
                  <a:schemeClr val="bg2"/>
                </a:solidFill>
                <a:ea typeface="標楷體" panose="03000509000000000000" pitchFamily="65" charset="-120"/>
              </a:rPr>
              <a:t>內政部替</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代</a:t>
            </a:r>
            <a:r>
              <a:rPr lang="zh-TW" altLang="zh-TW" sz="3000" dirty="0">
                <a:solidFill>
                  <a:schemeClr val="bg2"/>
                </a:solidFill>
                <a:ea typeface="標楷體" panose="03000509000000000000" pitchFamily="65" charset="-120"/>
              </a:rPr>
              <a:t>役</a:t>
            </a:r>
            <a:r>
              <a:rPr lang="zh-TW" altLang="zh-TW" sz="3000" dirty="0" smtClean="0">
                <a:solidFill>
                  <a:schemeClr val="bg2"/>
                </a:solidFill>
                <a:ea typeface="標楷體" panose="03000509000000000000" pitchFamily="65" charset="-120"/>
              </a:rPr>
              <a:t>）給付</a:t>
            </a:r>
            <a:r>
              <a:rPr lang="zh-TW" altLang="zh-TW" sz="3000" dirty="0">
                <a:solidFill>
                  <a:schemeClr val="bg2"/>
                </a:solidFill>
                <a:ea typeface="標楷體" panose="03000509000000000000" pitchFamily="65" charset="-120"/>
              </a:rPr>
              <a:t>。</a:t>
            </a:r>
            <a:endParaRPr lang="zh-TW" altLang="en-US" sz="3000" dirty="0">
              <a:solidFill>
                <a:schemeClr val="bg2"/>
              </a:solidFill>
              <a:ea typeface="標楷體" panose="03000509000000000000" pitchFamily="65" charset="-12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543" y="4671823"/>
            <a:ext cx="2592288" cy="163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244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11560" y="1249591"/>
            <a:ext cx="7776864" cy="2862322"/>
          </a:xfrm>
          <a:prstGeom prst="rect">
            <a:avLst/>
          </a:prstGeom>
        </p:spPr>
        <p:txBody>
          <a:bodyPr wrap="square">
            <a:spAutoFit/>
          </a:bodyPr>
          <a:lstStyle/>
          <a:p>
            <a:pPr fontAlgn="t"/>
            <a:r>
              <a:rPr lang="zh-TW" altLang="zh-TW" sz="3000" dirty="0">
                <a:solidFill>
                  <a:schemeClr val="bg2"/>
                </a:solidFill>
                <a:ea typeface="標楷體" panose="03000509000000000000" pitchFamily="65" charset="-120"/>
              </a:rPr>
              <a:t>四、應徵役男如健康狀況暫不適宜入營服役</a:t>
            </a:r>
            <a:r>
              <a:rPr lang="zh-TW" altLang="zh-TW" sz="3000" dirty="0" smtClean="0">
                <a:solidFill>
                  <a:schemeClr val="bg2"/>
                </a:solidFill>
                <a:ea typeface="標楷體" panose="03000509000000000000" pitchFamily="65" charset="-120"/>
              </a:rPr>
              <a:t>，</a:t>
            </a:r>
            <a:endParaRPr lang="en-US" altLang="zh-TW" sz="3000" dirty="0" smtClean="0">
              <a:solidFill>
                <a:schemeClr val="bg2"/>
              </a:solidFill>
              <a:ea typeface="標楷體" panose="03000509000000000000" pitchFamily="65" charset="-120"/>
            </a:endParaRPr>
          </a:p>
          <a:p>
            <a:pPr fontAlgn="t"/>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請</a:t>
            </a:r>
            <a:r>
              <a:rPr lang="zh-TW" altLang="zh-TW" sz="3000" dirty="0">
                <a:solidFill>
                  <a:schemeClr val="bg2"/>
                </a:solidFill>
                <a:ea typeface="標楷體" panose="03000509000000000000" pitchFamily="65" charset="-120"/>
              </a:rPr>
              <a:t>務必於入營日前攜帶（或傳真，並</a:t>
            </a:r>
            <a:r>
              <a:rPr lang="zh-TW" altLang="zh-TW" sz="3000" dirty="0" smtClean="0">
                <a:solidFill>
                  <a:schemeClr val="bg2"/>
                </a:solidFill>
                <a:ea typeface="標楷體" panose="03000509000000000000" pitchFamily="65" charset="-120"/>
              </a:rPr>
              <a:t>留下</a:t>
            </a:r>
            <a:endParaRPr lang="en-US" altLang="zh-TW" sz="3000" dirty="0" smtClean="0">
              <a:solidFill>
                <a:schemeClr val="bg2"/>
              </a:solidFill>
              <a:ea typeface="標楷體" panose="03000509000000000000" pitchFamily="65" charset="-120"/>
            </a:endParaRPr>
          </a:p>
          <a:p>
            <a:pPr fontAlgn="t"/>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聯絡電話</a:t>
            </a:r>
            <a:r>
              <a:rPr lang="zh-TW" altLang="zh-TW" sz="3000" dirty="0">
                <a:solidFill>
                  <a:schemeClr val="bg2"/>
                </a:solidFill>
                <a:ea typeface="標楷體" panose="03000509000000000000" pitchFamily="65" charset="-120"/>
              </a:rPr>
              <a:t>）診斷證明書至戶籍地區公所</a:t>
            </a:r>
            <a:r>
              <a:rPr lang="zh-TW" altLang="zh-TW" sz="3000" dirty="0" smtClean="0">
                <a:solidFill>
                  <a:schemeClr val="bg2"/>
                </a:solidFill>
                <a:ea typeface="標楷體" panose="03000509000000000000" pitchFamily="65" charset="-120"/>
              </a:rPr>
              <a:t>兵</a:t>
            </a:r>
            <a:endParaRPr lang="en-US" altLang="zh-TW" sz="3000" dirty="0" smtClean="0">
              <a:solidFill>
                <a:schemeClr val="bg2"/>
              </a:solidFill>
              <a:ea typeface="標楷體" panose="03000509000000000000" pitchFamily="65" charset="-120"/>
            </a:endParaRPr>
          </a:p>
          <a:p>
            <a:pPr fontAlgn="t"/>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役</a:t>
            </a:r>
            <a:r>
              <a:rPr lang="zh-TW" altLang="zh-TW" sz="3000" dirty="0">
                <a:solidFill>
                  <a:schemeClr val="bg2"/>
                </a:solidFill>
                <a:ea typeface="標楷體" panose="03000509000000000000" pitchFamily="65" charset="-120"/>
              </a:rPr>
              <a:t>課先行審核是否符合申請複檢或延期</a:t>
            </a:r>
            <a:r>
              <a:rPr lang="zh-TW" altLang="zh-TW" sz="3000" dirty="0" smtClean="0">
                <a:solidFill>
                  <a:schemeClr val="bg2"/>
                </a:solidFill>
                <a:ea typeface="標楷體" panose="03000509000000000000" pitchFamily="65" charset="-120"/>
              </a:rPr>
              <a:t>徵</a:t>
            </a:r>
            <a:endParaRPr lang="en-US" altLang="zh-TW" sz="3000" dirty="0" smtClean="0">
              <a:solidFill>
                <a:schemeClr val="bg2"/>
              </a:solidFill>
              <a:ea typeface="標楷體" panose="03000509000000000000" pitchFamily="65" charset="-120"/>
            </a:endParaRPr>
          </a:p>
          <a:p>
            <a:pPr fontAlgn="t"/>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集</a:t>
            </a:r>
            <a:r>
              <a:rPr lang="zh-TW" altLang="zh-TW" sz="3000" dirty="0">
                <a:solidFill>
                  <a:schemeClr val="bg2"/>
                </a:solidFill>
                <a:ea typeface="標楷體" panose="03000509000000000000" pitchFamily="65" charset="-120"/>
              </a:rPr>
              <a:t>入營，以免因暫不適宜軍事訓練而被</a:t>
            </a:r>
            <a:r>
              <a:rPr lang="zh-TW" altLang="zh-TW" sz="3000" dirty="0" smtClean="0">
                <a:solidFill>
                  <a:schemeClr val="bg2"/>
                </a:solidFill>
                <a:ea typeface="標楷體" panose="03000509000000000000" pitchFamily="65" charset="-120"/>
              </a:rPr>
              <a:t>驗</a:t>
            </a:r>
            <a:endParaRPr lang="en-US" altLang="zh-TW" sz="3000" dirty="0" smtClean="0">
              <a:solidFill>
                <a:schemeClr val="bg2"/>
              </a:solidFill>
              <a:ea typeface="標楷體" panose="03000509000000000000" pitchFamily="65" charset="-120"/>
            </a:endParaRPr>
          </a:p>
          <a:p>
            <a:pPr fontAlgn="t"/>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退</a:t>
            </a:r>
            <a:r>
              <a:rPr lang="zh-TW" altLang="zh-TW" sz="3000" dirty="0">
                <a:solidFill>
                  <a:schemeClr val="bg2"/>
                </a:solidFill>
                <a:ea typeface="標楷體" panose="03000509000000000000" pitchFamily="65" charset="-120"/>
              </a:rPr>
              <a:t>。</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149080"/>
            <a:ext cx="5715000" cy="255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267744" y="4725144"/>
            <a:ext cx="43204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2987824" y="5013176"/>
            <a:ext cx="432048" cy="77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3244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83568" y="1628801"/>
            <a:ext cx="7560840" cy="4708981"/>
          </a:xfrm>
          <a:prstGeom prst="rect">
            <a:avLst/>
          </a:prstGeom>
        </p:spPr>
        <p:txBody>
          <a:bodyPr wrap="square">
            <a:spAutoFit/>
          </a:bodyPr>
          <a:lstStyle/>
          <a:p>
            <a:r>
              <a:rPr lang="zh-TW" altLang="zh-TW" sz="3000" dirty="0">
                <a:solidFill>
                  <a:schemeClr val="bg2"/>
                </a:solidFill>
                <a:ea typeface="標楷體" panose="03000509000000000000" pitchFamily="65" charset="-120"/>
              </a:rPr>
              <a:t>五、近來詐騙集團常利用役男服役期間，</a:t>
            </a:r>
            <a:r>
              <a:rPr lang="zh-TW" altLang="zh-TW" sz="3000" dirty="0" smtClean="0">
                <a:solidFill>
                  <a:schemeClr val="bg2"/>
                </a:solidFill>
                <a:ea typeface="標楷體" panose="03000509000000000000" pitchFamily="65" charset="-120"/>
              </a:rPr>
              <a:t>謊</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稱</a:t>
            </a:r>
            <a:r>
              <a:rPr lang="zh-TW" altLang="zh-TW" sz="3000" dirty="0">
                <a:solidFill>
                  <a:schemeClr val="bg2"/>
                </a:solidFill>
                <a:ea typeface="標楷體" panose="03000509000000000000" pitchFamily="65" charset="-120"/>
              </a:rPr>
              <a:t>事故向家屬詐財（如：</a:t>
            </a:r>
            <a:r>
              <a:rPr lang="zh-TW" altLang="zh-TW" sz="3000" u="heavy" dirty="0">
                <a:solidFill>
                  <a:schemeClr val="bg2"/>
                </a:solidFill>
                <a:uFill>
                  <a:solidFill>
                    <a:srgbClr val="FF0000"/>
                  </a:solidFill>
                </a:uFill>
                <a:ea typeface="標楷體" panose="03000509000000000000" pitchFamily="65" charset="-120"/>
              </a:rPr>
              <a:t>役男車禍</a:t>
            </a:r>
            <a:r>
              <a:rPr lang="zh-TW" altLang="zh-TW" sz="3000" u="heavy" dirty="0" smtClean="0">
                <a:solidFill>
                  <a:schemeClr val="bg2"/>
                </a:solidFill>
                <a:uFill>
                  <a:solidFill>
                    <a:srgbClr val="FF0000"/>
                  </a:solidFill>
                </a:uFill>
                <a:ea typeface="標楷體" panose="03000509000000000000" pitchFamily="65" charset="-120"/>
              </a:rPr>
              <a:t>肇事</a:t>
            </a:r>
            <a:endParaRPr lang="en-US" altLang="zh-TW" sz="3000" u="heavy" dirty="0" smtClean="0">
              <a:solidFill>
                <a:schemeClr val="bg2"/>
              </a:solidFill>
              <a:uFill>
                <a:solidFill>
                  <a:srgbClr val="FF0000"/>
                </a:solidFill>
              </a:uFill>
              <a:ea typeface="標楷體" panose="03000509000000000000" pitchFamily="65" charset="-120"/>
            </a:endParaRPr>
          </a:p>
          <a:p>
            <a:r>
              <a:rPr lang="en-US" altLang="zh-TW" sz="3000" u="heavy" dirty="0">
                <a:solidFill>
                  <a:schemeClr val="bg2"/>
                </a:solidFill>
                <a:uFill>
                  <a:solidFill>
                    <a:srgbClr val="FF0000"/>
                  </a:solidFill>
                </a:uFill>
                <a:ea typeface="標楷體" panose="03000509000000000000" pitchFamily="65" charset="-120"/>
              </a:rPr>
              <a:t> </a:t>
            </a:r>
            <a:r>
              <a:rPr lang="en-US" altLang="zh-TW" sz="3000" u="heavy" dirty="0" smtClean="0">
                <a:solidFill>
                  <a:schemeClr val="bg2"/>
                </a:solidFill>
                <a:uFill>
                  <a:solidFill>
                    <a:srgbClr val="FF0000"/>
                  </a:solidFill>
                </a:uFill>
                <a:ea typeface="標楷體" panose="03000509000000000000" pitchFamily="65" charset="-120"/>
              </a:rPr>
              <a:t>     </a:t>
            </a:r>
            <a:r>
              <a:rPr lang="zh-TW" altLang="zh-TW" sz="3000" u="heavy" dirty="0" smtClean="0">
                <a:solidFill>
                  <a:schemeClr val="bg2"/>
                </a:solidFill>
                <a:uFill>
                  <a:solidFill>
                    <a:srgbClr val="FF0000"/>
                  </a:solidFill>
                </a:uFill>
                <a:ea typeface="標楷體" panose="03000509000000000000" pitchFamily="65" charset="-120"/>
              </a:rPr>
              <a:t>需</a:t>
            </a:r>
            <a:r>
              <a:rPr lang="zh-TW" altLang="zh-TW" sz="3000" u="heavy" dirty="0">
                <a:solidFill>
                  <a:schemeClr val="bg2"/>
                </a:solidFill>
                <a:uFill>
                  <a:solidFill>
                    <a:srgbClr val="FF0000"/>
                  </a:solidFill>
                </a:uFill>
                <a:ea typeface="標楷體" panose="03000509000000000000" pitchFamily="65" charset="-120"/>
              </a:rPr>
              <a:t>匯款處理或急病需錢醫治等</a:t>
            </a:r>
            <a:r>
              <a:rPr lang="zh-TW" altLang="zh-TW" sz="3000" dirty="0">
                <a:solidFill>
                  <a:schemeClr val="bg2"/>
                </a:solidFill>
                <a:ea typeface="標楷體" panose="03000509000000000000" pitchFamily="65" charset="-120"/>
              </a:rPr>
              <a:t>），</a:t>
            </a:r>
            <a:r>
              <a:rPr lang="zh-TW" altLang="zh-TW" sz="3000" dirty="0" smtClean="0">
                <a:solidFill>
                  <a:schemeClr val="bg2"/>
                </a:solidFill>
                <a:ea typeface="標楷體" panose="03000509000000000000" pitchFamily="65" charset="-120"/>
              </a:rPr>
              <a:t>利用</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家屬</a:t>
            </a:r>
            <a:r>
              <a:rPr lang="zh-TW" altLang="zh-TW" sz="3000" dirty="0">
                <a:solidFill>
                  <a:schemeClr val="bg2"/>
                </a:solidFill>
                <a:ea typeface="標楷體" panose="03000509000000000000" pitchFamily="65" charset="-120"/>
              </a:rPr>
              <a:t>心急不查而得逞。為確保役男</a:t>
            </a:r>
            <a:r>
              <a:rPr lang="zh-TW" altLang="zh-TW" sz="3000" dirty="0" smtClean="0">
                <a:solidFill>
                  <a:schemeClr val="bg2"/>
                </a:solidFill>
                <a:ea typeface="標楷體" panose="03000509000000000000" pitchFamily="65" charset="-120"/>
              </a:rPr>
              <a:t>家屬</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權益</a:t>
            </a:r>
            <a:r>
              <a:rPr lang="zh-TW" altLang="zh-TW" sz="3000" dirty="0">
                <a:solidFill>
                  <a:schemeClr val="bg2"/>
                </a:solidFill>
                <a:ea typeface="標楷體" panose="03000509000000000000" pitchFamily="65" charset="-120"/>
              </a:rPr>
              <a:t>，爾後如接獲類此電話，請先向</a:t>
            </a:r>
            <a:r>
              <a:rPr lang="zh-TW" altLang="zh-TW" sz="3000" dirty="0" smtClean="0">
                <a:solidFill>
                  <a:schemeClr val="bg2"/>
                </a:solidFill>
                <a:ea typeface="標楷體" panose="03000509000000000000" pitchFamily="65" charset="-120"/>
              </a:rPr>
              <a:t>役</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男</a:t>
            </a:r>
            <a:r>
              <a:rPr lang="zh-TW" altLang="zh-TW" sz="3000" dirty="0">
                <a:solidFill>
                  <a:schemeClr val="bg2"/>
                </a:solidFill>
                <a:ea typeface="標楷體" panose="03000509000000000000" pitchFamily="65" charset="-120"/>
              </a:rPr>
              <a:t>所屬部隊（國防部專線</a:t>
            </a:r>
            <a:r>
              <a:rPr lang="en-US" altLang="zh-TW" sz="3000" dirty="0">
                <a:solidFill>
                  <a:schemeClr val="bg2"/>
                </a:solidFill>
                <a:ea typeface="標楷體" panose="03000509000000000000" pitchFamily="65" charset="-120"/>
              </a:rPr>
              <a:t>1985</a:t>
            </a:r>
            <a:r>
              <a:rPr lang="zh-TW" altLang="zh-TW" sz="3000" dirty="0">
                <a:solidFill>
                  <a:schemeClr val="bg2"/>
                </a:solidFill>
                <a:ea typeface="標楷體" panose="03000509000000000000" pitchFamily="65" charset="-120"/>
              </a:rPr>
              <a:t>）、服</a:t>
            </a:r>
            <a:r>
              <a:rPr lang="zh-TW" altLang="zh-TW" sz="3000" dirty="0" smtClean="0">
                <a:solidFill>
                  <a:schemeClr val="bg2"/>
                </a:solidFill>
                <a:ea typeface="標楷體" panose="03000509000000000000" pitchFamily="65" charset="-120"/>
              </a:rPr>
              <a:t>勤</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單位</a:t>
            </a:r>
            <a:r>
              <a:rPr lang="zh-TW" altLang="zh-TW" sz="3000" dirty="0">
                <a:solidFill>
                  <a:schemeClr val="bg2"/>
                </a:solidFill>
                <a:ea typeface="標楷體" panose="03000509000000000000" pitchFamily="65" charset="-120"/>
              </a:rPr>
              <a:t>連繫查證，或電話聯繫兵役局（</a:t>
            </a:r>
            <a:r>
              <a:rPr lang="en-US" altLang="zh-TW" sz="3000" dirty="0" smtClean="0">
                <a:solidFill>
                  <a:schemeClr val="bg2"/>
                </a:solidFill>
                <a:ea typeface="標楷體" panose="03000509000000000000" pitchFamily="65" charset="-120"/>
              </a:rPr>
              <a:t>02-</a:t>
            </a: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23654361</a:t>
            </a:r>
            <a:r>
              <a:rPr lang="zh-TW" altLang="zh-TW" sz="3000" dirty="0">
                <a:solidFill>
                  <a:schemeClr val="bg2"/>
                </a:solidFill>
                <a:ea typeface="標楷體" panose="03000509000000000000" pitchFamily="65" charset="-120"/>
              </a:rPr>
              <a:t>）、各區公所兵役課及臺</a:t>
            </a:r>
            <a:r>
              <a:rPr lang="zh-TW" altLang="zh-TW" sz="3000" dirty="0" smtClean="0">
                <a:solidFill>
                  <a:schemeClr val="bg2"/>
                </a:solidFill>
                <a:ea typeface="標楷體" panose="03000509000000000000" pitchFamily="65" charset="-120"/>
              </a:rPr>
              <a:t>北</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市</a:t>
            </a:r>
            <a:r>
              <a:rPr lang="zh-TW" altLang="zh-TW" sz="3000" dirty="0">
                <a:solidFill>
                  <a:schemeClr val="bg2"/>
                </a:solidFill>
                <a:ea typeface="標楷體" panose="03000509000000000000" pitchFamily="65" charset="-120"/>
              </a:rPr>
              <a:t>軍人服務站（</a:t>
            </a:r>
            <a:r>
              <a:rPr lang="en-US" altLang="zh-TW" sz="3000" dirty="0">
                <a:solidFill>
                  <a:schemeClr val="bg2"/>
                </a:solidFill>
                <a:ea typeface="標楷體" panose="03000509000000000000" pitchFamily="65" charset="-120"/>
              </a:rPr>
              <a:t>02-25611936</a:t>
            </a:r>
            <a:r>
              <a:rPr lang="zh-TW" altLang="zh-TW" sz="3000" dirty="0">
                <a:solidFill>
                  <a:schemeClr val="bg2"/>
                </a:solidFill>
                <a:ea typeface="標楷體" panose="03000509000000000000" pitchFamily="65" charset="-120"/>
              </a:rPr>
              <a:t>）協助</a:t>
            </a:r>
            <a:r>
              <a:rPr lang="zh-TW" altLang="zh-TW" sz="3000" dirty="0" smtClean="0">
                <a:solidFill>
                  <a:schemeClr val="bg2"/>
                </a:solidFill>
                <a:ea typeface="標楷體" panose="03000509000000000000" pitchFamily="65" charset="-120"/>
              </a:rPr>
              <a:t>查</a:t>
            </a:r>
            <a:endParaRPr lang="en-US" altLang="zh-TW" sz="3000" dirty="0" smtClean="0">
              <a:solidFill>
                <a:schemeClr val="bg2"/>
              </a:solidFill>
              <a:ea typeface="標楷體" panose="03000509000000000000" pitchFamily="65" charset="-120"/>
            </a:endParaRPr>
          </a:p>
          <a:p>
            <a:r>
              <a:rPr lang="en-US" altLang="zh-TW" sz="3000" dirty="0">
                <a:solidFill>
                  <a:schemeClr val="bg2"/>
                </a:solidFill>
                <a:ea typeface="標楷體" panose="03000509000000000000" pitchFamily="65" charset="-120"/>
              </a:rPr>
              <a:t> </a:t>
            </a:r>
            <a:r>
              <a:rPr lang="en-US" altLang="zh-TW" sz="3000" dirty="0" smtClean="0">
                <a:solidFill>
                  <a:schemeClr val="bg2"/>
                </a:solidFill>
                <a:ea typeface="標楷體" panose="03000509000000000000" pitchFamily="65" charset="-120"/>
              </a:rPr>
              <a:t>     </a:t>
            </a:r>
            <a:r>
              <a:rPr lang="zh-TW" altLang="zh-TW" sz="3000" dirty="0" smtClean="0">
                <a:solidFill>
                  <a:schemeClr val="bg2"/>
                </a:solidFill>
                <a:ea typeface="標楷體" panose="03000509000000000000" pitchFamily="65" charset="-120"/>
              </a:rPr>
              <a:t>明</a:t>
            </a:r>
            <a:r>
              <a:rPr lang="zh-TW" altLang="zh-TW" sz="3000" dirty="0">
                <a:solidFill>
                  <a:schemeClr val="bg2"/>
                </a:solidFill>
                <a:ea typeface="標楷體" panose="03000509000000000000" pitchFamily="65" charset="-120"/>
              </a:rPr>
              <a:t>，切勿輕易受騙交付金錢。</a:t>
            </a:r>
            <a:endParaRPr lang="zh-TW" altLang="en-US" sz="3000" dirty="0">
              <a:solidFill>
                <a:schemeClr val="bg2"/>
              </a:solidFill>
              <a:ea typeface="標楷體" panose="03000509000000000000" pitchFamily="65" charset="-120"/>
            </a:endParaRPr>
          </a:p>
        </p:txBody>
      </p:sp>
    </p:spTree>
    <p:extLst>
      <p:ext uri="{BB962C8B-B14F-4D97-AF65-F5344CB8AC3E}">
        <p14:creationId xmlns:p14="http://schemas.microsoft.com/office/powerpoint/2010/main" val="1693244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1340769"/>
            <a:ext cx="6633926" cy="460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244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1" y="1268760"/>
            <a:ext cx="7488833"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342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27584" y="1196752"/>
            <a:ext cx="5832648" cy="707886"/>
          </a:xfrm>
          <a:prstGeom prst="rect">
            <a:avLst/>
          </a:prstGeom>
        </p:spPr>
        <p:txBody>
          <a:bodyPr wrap="square">
            <a:spAutoFit/>
          </a:bodyPr>
          <a:lstStyle/>
          <a:p>
            <a:pPr lvl="0"/>
            <a:r>
              <a:rPr lang="zh-TW" altLang="zh-TW" sz="4000" b="1" kern="0" dirty="0">
                <a:solidFill>
                  <a:srgbClr val="FF0000"/>
                </a:solidFill>
                <a:ea typeface="標楷體" panose="03000509000000000000" pitchFamily="65" charset="-120"/>
                <a:cs typeface="新細明體"/>
              </a:rPr>
              <a:t>新訓中心常見問題</a:t>
            </a:r>
            <a:r>
              <a:rPr lang="zh-TW" altLang="zh-TW" sz="4000" b="1" kern="0" dirty="0" smtClean="0">
                <a:solidFill>
                  <a:srgbClr val="FF0000"/>
                </a:solidFill>
                <a:ea typeface="標楷體" panose="03000509000000000000" pitchFamily="65" charset="-120"/>
                <a:cs typeface="新細明體"/>
              </a:rPr>
              <a:t>說明</a:t>
            </a:r>
            <a:endParaRPr lang="zh-TW" altLang="en-US" sz="4000" dirty="0">
              <a:solidFill>
                <a:srgbClr val="FF0000"/>
              </a:solidFill>
              <a:ea typeface="標楷體" panose="03000509000000000000" pitchFamily="65" charset="-120"/>
            </a:endParaRPr>
          </a:p>
        </p:txBody>
      </p:sp>
      <p:sp>
        <p:nvSpPr>
          <p:cNvPr id="4" name="矩形 3"/>
          <p:cNvSpPr/>
          <p:nvPr/>
        </p:nvSpPr>
        <p:spPr>
          <a:xfrm>
            <a:off x="467544" y="1950156"/>
            <a:ext cx="6480720" cy="4524315"/>
          </a:xfrm>
          <a:prstGeom prst="rect">
            <a:avLst/>
          </a:prstGeom>
        </p:spPr>
        <p:txBody>
          <a:bodyPr wrap="square">
            <a:spAutoFit/>
          </a:bodyPr>
          <a:lstStyle/>
          <a:p>
            <a:pPr fontAlgn="t"/>
            <a:r>
              <a:rPr lang="zh-TW" altLang="zh-TW" sz="2400" b="1" dirty="0">
                <a:solidFill>
                  <a:schemeClr val="bg2"/>
                </a:solidFill>
                <a:ea typeface="標楷體" panose="03000509000000000000" pitchFamily="65" charset="-120"/>
              </a:rPr>
              <a:t>一、入營後，新訓中心是否會提供衣物？</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入營報到後，由新訓中心提供迷彩服、運動服、短褲、鋼盔、鞋、襪、內衣褲及日常生活用品，如不敷使用，可依個人需求，至營區福利站自行購買</a:t>
            </a:r>
            <a:r>
              <a:rPr lang="zh-TW" altLang="zh-TW" sz="2400" dirty="0" smtClean="0">
                <a:solidFill>
                  <a:schemeClr val="bg2"/>
                </a:solidFill>
                <a:ea typeface="標楷體" panose="03000509000000000000" pitchFamily="65" charset="-120"/>
              </a:rPr>
              <a:t>。</a:t>
            </a:r>
            <a:endParaRPr lang="en-US" altLang="zh-TW" sz="2400" dirty="0" smtClean="0">
              <a:solidFill>
                <a:schemeClr val="bg2"/>
              </a:solidFill>
              <a:ea typeface="標楷體" panose="03000509000000000000" pitchFamily="65" charset="-120"/>
            </a:endParaRPr>
          </a:p>
          <a:p>
            <a:pPr fontAlgn="t"/>
            <a:endParaRPr lang="zh-TW" altLang="zh-TW" sz="2400" dirty="0">
              <a:solidFill>
                <a:schemeClr val="bg2"/>
              </a:solidFill>
              <a:ea typeface="標楷體" panose="03000509000000000000" pitchFamily="65" charset="-120"/>
            </a:endParaRPr>
          </a:p>
          <a:p>
            <a:r>
              <a:rPr lang="zh-TW" altLang="zh-TW" sz="2400" b="1" dirty="0">
                <a:solidFill>
                  <a:schemeClr val="bg2"/>
                </a:solidFill>
                <a:ea typeface="標楷體" panose="03000509000000000000" pitchFamily="65" charset="-120"/>
              </a:rPr>
              <a:t>二、入營之役男，是否須先行理髮？</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役男入營前無需先行理髮，待入營後，由收訓營區統一安排役男理髮，收費價廉且符合規定（新兵入伍訓練髮式標準：採</a:t>
            </a:r>
            <a:r>
              <a:rPr lang="en-US" altLang="zh-TW" sz="2400" dirty="0">
                <a:solidFill>
                  <a:schemeClr val="bg2"/>
                </a:solidFill>
                <a:ea typeface="標楷體" panose="03000509000000000000" pitchFamily="65" charset="-120"/>
              </a:rPr>
              <a:t>3mm</a:t>
            </a:r>
            <a:r>
              <a:rPr lang="zh-TW" altLang="zh-TW" sz="2400" dirty="0">
                <a:solidFill>
                  <a:schemeClr val="bg2"/>
                </a:solidFill>
                <a:ea typeface="標楷體" panose="03000509000000000000" pitchFamily="65" charset="-120"/>
              </a:rPr>
              <a:t>剃刀頭剪髮器，沿後腦頭皮及兩側耳輪後方，向上順推使全頭髮長達</a:t>
            </a:r>
            <a:r>
              <a:rPr lang="en-US" altLang="zh-TW" sz="2400" dirty="0">
                <a:solidFill>
                  <a:schemeClr val="bg2"/>
                </a:solidFill>
                <a:ea typeface="標楷體" panose="03000509000000000000" pitchFamily="65" charset="-120"/>
              </a:rPr>
              <a:t>0.3 </a:t>
            </a:r>
            <a:r>
              <a:rPr lang="zh-TW" altLang="zh-TW" sz="2400" dirty="0">
                <a:solidFill>
                  <a:schemeClr val="bg2"/>
                </a:solidFill>
                <a:ea typeface="標楷體" panose="03000509000000000000" pitchFamily="65" charset="-120"/>
              </a:rPr>
              <a:t>公分）。</a:t>
            </a:r>
            <a:endParaRPr lang="zh-TW" altLang="en-US" sz="2400" dirty="0">
              <a:solidFill>
                <a:schemeClr val="bg2"/>
              </a:solidFill>
              <a:ea typeface="標楷體" panose="03000509000000000000" pitchFamily="65" charset="-12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290" y="1484784"/>
            <a:ext cx="2137198" cy="314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50250" y="1628800"/>
            <a:ext cx="6812607" cy="4093428"/>
          </a:xfrm>
          <a:prstGeom prst="rect">
            <a:avLst/>
          </a:prstGeom>
          <a:noFill/>
        </p:spPr>
        <p:txBody>
          <a:bodyPr wrap="square" rtlCol="0">
            <a:spAutoFit/>
          </a:bodyPr>
          <a:lstStyle/>
          <a:p>
            <a:r>
              <a:rPr lang="zh-TW" altLang="en-US" sz="6000" dirty="0">
                <a:solidFill>
                  <a:srgbClr val="FF0000"/>
                </a:solidFill>
                <a:ea typeface="標楷體" panose="03000509000000000000" pitchFamily="65" charset="-120"/>
              </a:rPr>
              <a:t>徵兵四部</a:t>
            </a:r>
            <a:r>
              <a:rPr lang="zh-TW" altLang="en-US" sz="6000" dirty="0" smtClean="0">
                <a:solidFill>
                  <a:srgbClr val="FF0000"/>
                </a:solidFill>
                <a:ea typeface="標楷體" panose="03000509000000000000" pitchFamily="65" charset="-120"/>
              </a:rPr>
              <a:t>曲</a:t>
            </a:r>
            <a:endParaRPr lang="en-US" altLang="zh-TW" sz="6000" dirty="0" smtClean="0">
              <a:solidFill>
                <a:srgbClr val="FF0000"/>
              </a:solidFill>
              <a:ea typeface="標楷體" panose="03000509000000000000" pitchFamily="65" charset="-120"/>
            </a:endParaRPr>
          </a:p>
          <a:p>
            <a:r>
              <a:rPr lang="zh-TW" altLang="en-US" sz="4000" dirty="0" smtClean="0">
                <a:solidFill>
                  <a:schemeClr val="bg2"/>
                </a:solidFill>
                <a:ea typeface="標楷體" panose="03000509000000000000" pitchFamily="65" charset="-120"/>
              </a:rPr>
              <a:t>一、兵</a:t>
            </a:r>
            <a:r>
              <a:rPr lang="zh-TW" altLang="en-US" sz="4000" dirty="0">
                <a:solidFill>
                  <a:schemeClr val="bg2"/>
                </a:solidFill>
                <a:ea typeface="標楷體" panose="03000509000000000000" pitchFamily="65" charset="-120"/>
              </a:rPr>
              <a:t>籍</a:t>
            </a:r>
            <a:r>
              <a:rPr lang="zh-TW" altLang="en-US" sz="4000" dirty="0" smtClean="0">
                <a:solidFill>
                  <a:schemeClr val="bg2"/>
                </a:solidFill>
                <a:ea typeface="標楷體" panose="03000509000000000000" pitchFamily="65" charset="-120"/>
              </a:rPr>
              <a:t>調查</a:t>
            </a:r>
            <a:endParaRPr lang="en-US" altLang="zh-TW" sz="4000" dirty="0" smtClean="0">
              <a:solidFill>
                <a:schemeClr val="bg2"/>
              </a:solidFill>
              <a:ea typeface="標楷體" panose="03000509000000000000" pitchFamily="65" charset="-120"/>
            </a:endParaRPr>
          </a:p>
          <a:p>
            <a:r>
              <a:rPr lang="zh-TW" altLang="en-US" sz="4000" dirty="0" smtClean="0">
                <a:solidFill>
                  <a:schemeClr val="bg2"/>
                </a:solidFill>
                <a:ea typeface="標楷體" panose="03000509000000000000" pitchFamily="65" charset="-120"/>
              </a:rPr>
              <a:t>二、徵兵檢查</a:t>
            </a:r>
            <a:endParaRPr lang="en-US" altLang="zh-TW" sz="4000" dirty="0" smtClean="0">
              <a:solidFill>
                <a:schemeClr val="bg2"/>
              </a:solidFill>
              <a:ea typeface="標楷體" panose="03000509000000000000" pitchFamily="65" charset="-120"/>
            </a:endParaRPr>
          </a:p>
          <a:p>
            <a:r>
              <a:rPr lang="zh-TW" altLang="en-US" sz="4000" dirty="0" smtClean="0">
                <a:solidFill>
                  <a:schemeClr val="bg2"/>
                </a:solidFill>
                <a:ea typeface="標楷體" panose="03000509000000000000" pitchFamily="65" charset="-120"/>
              </a:rPr>
              <a:t>三、抽籤</a:t>
            </a:r>
            <a:endParaRPr lang="en-US" altLang="zh-TW" sz="4000" dirty="0" smtClean="0">
              <a:solidFill>
                <a:schemeClr val="bg2"/>
              </a:solidFill>
              <a:ea typeface="標楷體" panose="03000509000000000000" pitchFamily="65" charset="-120"/>
            </a:endParaRPr>
          </a:p>
          <a:p>
            <a:r>
              <a:rPr lang="zh-TW" altLang="en-US" sz="4000" dirty="0" smtClean="0">
                <a:solidFill>
                  <a:schemeClr val="bg2"/>
                </a:solidFill>
                <a:ea typeface="標楷體" panose="03000509000000000000" pitchFamily="65" charset="-120"/>
              </a:rPr>
              <a:t>四、徵集</a:t>
            </a:r>
            <a:endParaRPr lang="en-US" altLang="zh-TW" sz="4000" dirty="0" smtClean="0">
              <a:solidFill>
                <a:schemeClr val="bg2"/>
              </a:solidFill>
              <a:ea typeface="標楷體" panose="03000509000000000000" pitchFamily="65" charset="-120"/>
            </a:endParaRPr>
          </a:p>
          <a:p>
            <a:r>
              <a:rPr lang="en-US" altLang="zh-TW" sz="4000" dirty="0" smtClean="0">
                <a:solidFill>
                  <a:schemeClr val="bg2"/>
                </a:solidFill>
                <a:ea typeface="標楷體" panose="03000509000000000000" pitchFamily="65" charset="-120"/>
              </a:rPr>
              <a:t> </a:t>
            </a:r>
            <a:endParaRPr lang="zh-TW" altLang="en-US" sz="4000" dirty="0">
              <a:solidFill>
                <a:schemeClr val="bg2"/>
              </a:solidFill>
              <a:ea typeface="標楷體" panose="03000509000000000000" pitchFamily="65" charset="-120"/>
            </a:endParaRPr>
          </a:p>
        </p:txBody>
      </p:sp>
      <p:pic>
        <p:nvPicPr>
          <p:cNvPr id="1027" name="Picture 3" descr="C:\Users\USER\Desktop\新訓照片\空軍女兵.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65" y="1556792"/>
            <a:ext cx="3240360" cy="468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64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23428190"/>
              </p:ext>
            </p:extLst>
          </p:nvPr>
        </p:nvGraphicFramePr>
        <p:xfrm>
          <a:off x="989799" y="1916832"/>
          <a:ext cx="7344815" cy="3888432"/>
        </p:xfrm>
        <a:graphic>
          <a:graphicData uri="http://schemas.openxmlformats.org/drawingml/2006/table">
            <a:tbl>
              <a:tblPr firstRow="1" bandRow="1">
                <a:tableStyleId>{5C22544A-7EE6-4342-B048-85BDC9FD1C3A}</a:tableStyleId>
              </a:tblPr>
              <a:tblGrid>
                <a:gridCol w="2454124"/>
                <a:gridCol w="2538430"/>
                <a:gridCol w="2352261"/>
              </a:tblGrid>
              <a:tr h="646602">
                <a:tc gridSpan="3">
                  <a:txBody>
                    <a:bodyPr/>
                    <a:lstStyle/>
                    <a:p>
                      <a:r>
                        <a:rPr lang="zh-TW" altLang="en-US" sz="3000" b="0" i="0" u="none" strike="noStrike" kern="1200" baseline="0" dirty="0" smtClean="0">
                          <a:solidFill>
                            <a:schemeClr val="bg2"/>
                          </a:solidFill>
                          <a:latin typeface="+mn-lt"/>
                          <a:ea typeface="標楷體" panose="03000509000000000000" pitchFamily="65" charset="-120"/>
                          <a:cs typeface="+mn-cs"/>
                        </a:rPr>
                        <a:t>新兵入伍期間髮式範例</a:t>
                      </a:r>
                      <a:endParaRPr lang="zh-TW" altLang="en-US" sz="3000" baseline="0" dirty="0">
                        <a:solidFill>
                          <a:schemeClr val="bg2"/>
                        </a:solidFill>
                        <a:ea typeface="標楷體" panose="03000509000000000000" pitchFamily="65" charset="-120"/>
                      </a:endParaRPr>
                    </a:p>
                  </a:txBody>
                  <a:tcPr/>
                </a:tc>
                <a:tc hMerge="1">
                  <a:txBody>
                    <a:bodyPr/>
                    <a:lstStyle/>
                    <a:p>
                      <a:endParaRPr lang="zh-TW" altLang="en-US" dirty="0"/>
                    </a:p>
                  </a:txBody>
                  <a:tcPr/>
                </a:tc>
                <a:tc hMerge="1">
                  <a:txBody>
                    <a:bodyPr/>
                    <a:lstStyle/>
                    <a:p>
                      <a:endParaRPr lang="zh-TW" altLang="en-US" dirty="0"/>
                    </a:p>
                  </a:txBody>
                  <a:tcPr/>
                </a:tc>
              </a:tr>
              <a:tr h="3241830">
                <a:tc>
                  <a:txBody>
                    <a:bodyPr/>
                    <a:lstStyle/>
                    <a:p>
                      <a:endParaRPr lang="zh-TW" altLang="en-US" dirty="0"/>
                    </a:p>
                  </a:txBody>
                  <a:tcPr/>
                </a:tc>
                <a:tc>
                  <a:txBody>
                    <a:bodyPr/>
                    <a:lstStyle/>
                    <a:p>
                      <a:endParaRPr lang="zh-TW" altLang="en-US" dirty="0"/>
                    </a:p>
                  </a:txBody>
                  <a:tcPr/>
                </a:tc>
                <a:tc>
                  <a:txBody>
                    <a:bodyPr/>
                    <a:lstStyle/>
                    <a:p>
                      <a:endParaRPr lang="zh-TW" altLang="en-US" dirty="0"/>
                    </a:p>
                  </a:txBody>
                  <a:tcPr/>
                </a:tc>
              </a:tr>
            </a:tbl>
          </a:graphicData>
        </a:graphic>
      </p:graphicFrame>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684" y="2780928"/>
            <a:ext cx="223224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2780928"/>
            <a:ext cx="230425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347" y="2777837"/>
            <a:ext cx="22902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051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55575" y="1628800"/>
            <a:ext cx="7554987" cy="3046988"/>
          </a:xfrm>
          <a:prstGeom prst="rect">
            <a:avLst/>
          </a:prstGeom>
        </p:spPr>
        <p:txBody>
          <a:bodyPr wrap="square">
            <a:spAutoFit/>
          </a:bodyPr>
          <a:lstStyle/>
          <a:p>
            <a:pPr fontAlgn="t"/>
            <a:r>
              <a:rPr lang="zh-TW" altLang="zh-TW" sz="2400" b="1" dirty="0">
                <a:solidFill>
                  <a:schemeClr val="bg2"/>
                </a:solidFill>
                <a:ea typeface="標楷體" panose="03000509000000000000" pitchFamily="65" charset="-120"/>
              </a:rPr>
              <a:t>三、新訓中心可否使用手機？</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役男可攜帶手機</a:t>
            </a:r>
            <a:r>
              <a:rPr lang="en-US" altLang="zh-TW" sz="2400" dirty="0">
                <a:solidFill>
                  <a:schemeClr val="bg2"/>
                </a:solidFill>
                <a:ea typeface="標楷體" panose="03000509000000000000" pitchFamily="65" charset="-120"/>
              </a:rPr>
              <a:t>(</a:t>
            </a:r>
            <a:r>
              <a:rPr lang="zh-TW" altLang="zh-TW" sz="2400" dirty="0">
                <a:solidFill>
                  <a:schemeClr val="bg2"/>
                </a:solidFill>
                <a:ea typeface="標楷體" panose="03000509000000000000" pitchFamily="65" charset="-120"/>
              </a:rPr>
              <a:t>照相功能除外</a:t>
            </a:r>
            <a:r>
              <a:rPr lang="en-US" altLang="zh-TW" sz="2400" dirty="0">
                <a:solidFill>
                  <a:schemeClr val="bg2"/>
                </a:solidFill>
                <a:ea typeface="標楷體" panose="03000509000000000000" pitchFamily="65" charset="-120"/>
              </a:rPr>
              <a:t>)</a:t>
            </a:r>
            <a:r>
              <a:rPr lang="zh-TW" altLang="zh-TW" sz="2400" dirty="0">
                <a:solidFill>
                  <a:schemeClr val="bg2"/>
                </a:solidFill>
                <a:ea typeface="標楷體" panose="03000509000000000000" pitchFamily="65" charset="-120"/>
              </a:rPr>
              <a:t>入營，惟新訓單位會集中保管，於定時定點開放使用</a:t>
            </a:r>
            <a:r>
              <a:rPr lang="zh-TW" altLang="zh-TW" sz="2400" dirty="0" smtClean="0">
                <a:solidFill>
                  <a:schemeClr val="bg2"/>
                </a:solidFill>
                <a:ea typeface="標楷體" panose="03000509000000000000" pitchFamily="65" charset="-120"/>
              </a:rPr>
              <a:t>。</a:t>
            </a:r>
            <a:endParaRPr lang="en-US" altLang="zh-TW" sz="2400" dirty="0" smtClean="0">
              <a:solidFill>
                <a:schemeClr val="bg2"/>
              </a:solidFill>
              <a:ea typeface="標楷體" panose="03000509000000000000" pitchFamily="65" charset="-120"/>
            </a:endParaRPr>
          </a:p>
          <a:p>
            <a:pPr fontAlgn="t"/>
            <a:endParaRPr lang="zh-TW" altLang="zh-TW" sz="2400" dirty="0">
              <a:solidFill>
                <a:schemeClr val="bg2"/>
              </a:solidFill>
              <a:ea typeface="標楷體" panose="03000509000000000000" pitchFamily="65" charset="-120"/>
            </a:endParaRPr>
          </a:p>
          <a:p>
            <a:r>
              <a:rPr lang="zh-TW" altLang="zh-TW" sz="2400" b="1" dirty="0">
                <a:solidFill>
                  <a:schemeClr val="bg2"/>
                </a:solidFill>
                <a:ea typeface="標楷體" panose="03000509000000000000" pitchFamily="65" charset="-120"/>
              </a:rPr>
              <a:t>四、新訓中心可否攜帶電動刮鬍刀？</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新訓中心現行規定，不同意役男攜帶電器用品入營，應包含電動刮鬍刀，所以建議役男於新訓期間，儘量使用手動式刮鬍刀。</a:t>
            </a:r>
            <a:endParaRPr lang="zh-TW" altLang="en-US" sz="2400" dirty="0">
              <a:solidFill>
                <a:schemeClr val="bg2"/>
              </a:solidFill>
              <a:ea typeface="標楷體" panose="03000509000000000000" pitchFamily="65" charset="-12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388768"/>
            <a:ext cx="208823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41687" y="1268760"/>
            <a:ext cx="7554987" cy="3046988"/>
          </a:xfrm>
          <a:prstGeom prst="rect">
            <a:avLst/>
          </a:prstGeom>
        </p:spPr>
        <p:txBody>
          <a:bodyPr wrap="square">
            <a:spAutoFit/>
          </a:bodyPr>
          <a:lstStyle/>
          <a:p>
            <a:pPr fontAlgn="t"/>
            <a:r>
              <a:rPr lang="zh-TW" altLang="zh-TW" sz="2400" b="1" dirty="0">
                <a:solidFill>
                  <a:schemeClr val="bg2"/>
                </a:solidFill>
                <a:ea typeface="標楷體" panose="03000509000000000000" pitchFamily="65" charset="-120"/>
              </a:rPr>
              <a:t>五、新訓中心可否戴隱形眼鏡？</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於新兵訓練中心可配戴隱形眼鏡，但因新訓中心生活緊湊，而隱形眼鏡須相當時間消毒、清洗，以免感染影響視力，所以建議役男配戴鏡片眼鏡為宜，並可另行準備備份眼鏡，以免操課中毀損造成不便</a:t>
            </a:r>
            <a:r>
              <a:rPr lang="zh-TW" altLang="zh-TW" sz="2400" dirty="0" smtClean="0">
                <a:solidFill>
                  <a:schemeClr val="bg2"/>
                </a:solidFill>
                <a:ea typeface="標楷體" panose="03000509000000000000" pitchFamily="65" charset="-120"/>
              </a:rPr>
              <a:t>。</a:t>
            </a:r>
            <a:endParaRPr lang="en-US" altLang="zh-TW" sz="2400" dirty="0" smtClean="0">
              <a:solidFill>
                <a:schemeClr val="bg2"/>
              </a:solidFill>
              <a:ea typeface="標楷體" panose="03000509000000000000" pitchFamily="65" charset="-120"/>
            </a:endParaRPr>
          </a:p>
          <a:p>
            <a:r>
              <a:rPr lang="zh-TW" altLang="zh-TW" sz="2400" b="1" dirty="0" smtClean="0">
                <a:solidFill>
                  <a:schemeClr val="bg2"/>
                </a:solidFill>
                <a:ea typeface="標楷體" panose="03000509000000000000" pitchFamily="65" charset="-120"/>
              </a:rPr>
              <a:t>六</a:t>
            </a:r>
            <a:r>
              <a:rPr lang="zh-TW" altLang="zh-TW" sz="2400" b="1" dirty="0">
                <a:solidFill>
                  <a:schemeClr val="bg2"/>
                </a:solidFill>
                <a:ea typeface="標楷體" panose="03000509000000000000" pitchFamily="65" charset="-120"/>
              </a:rPr>
              <a:t>、役男入營後，是否會再體檢？</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新兵報到後，將安排新兵體檢，可檢具診斷證明書或自行口述病況，提供軍醫參考安排赴院檢查。</a:t>
            </a:r>
            <a:endParaRPr lang="zh-TW" altLang="en-US" sz="2400" dirty="0">
              <a:solidFill>
                <a:schemeClr val="bg2"/>
              </a:solidFill>
              <a:ea typeface="標楷體" panose="03000509000000000000" pitchFamily="65" charset="-12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591050"/>
            <a:ext cx="3888432"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848828" y="1268760"/>
            <a:ext cx="7272808" cy="3785652"/>
          </a:xfrm>
          <a:prstGeom prst="rect">
            <a:avLst/>
          </a:prstGeom>
        </p:spPr>
        <p:txBody>
          <a:bodyPr wrap="square">
            <a:spAutoFit/>
          </a:bodyPr>
          <a:lstStyle/>
          <a:p>
            <a:pPr fontAlgn="t"/>
            <a:r>
              <a:rPr lang="zh-TW" altLang="zh-TW" sz="2400" b="1" dirty="0">
                <a:solidFill>
                  <a:schemeClr val="bg2"/>
                </a:solidFill>
                <a:ea typeface="標楷體" panose="03000509000000000000" pitchFamily="65" charset="-120"/>
              </a:rPr>
              <a:t>七、在新訓中心，可否攜帶個人藥品？</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常備兵攜帶個人藥品入營，將採集中專人保管，如須用藥可向專人領取服用；特殊疾病用藥者，可向單位先行報備後，於訓練時隨身攜帶（如：氣喘患者可攜帶氣管擴張劑）</a:t>
            </a:r>
            <a:r>
              <a:rPr lang="zh-TW" altLang="zh-TW" sz="2400" dirty="0" smtClean="0">
                <a:solidFill>
                  <a:schemeClr val="bg2"/>
                </a:solidFill>
                <a:ea typeface="標楷體" panose="03000509000000000000" pitchFamily="65" charset="-120"/>
              </a:rPr>
              <a:t>。</a:t>
            </a:r>
            <a:endParaRPr lang="zh-TW" altLang="zh-TW" sz="2400" dirty="0">
              <a:solidFill>
                <a:schemeClr val="bg2"/>
              </a:solidFill>
              <a:ea typeface="標楷體" panose="03000509000000000000" pitchFamily="65" charset="-120"/>
            </a:endParaRPr>
          </a:p>
          <a:p>
            <a:pPr fontAlgn="t"/>
            <a:r>
              <a:rPr lang="zh-TW" altLang="zh-TW" sz="2400" b="1" dirty="0">
                <a:solidFill>
                  <a:schemeClr val="bg2"/>
                </a:solidFill>
                <a:ea typeface="標楷體" panose="03000509000000000000" pitchFamily="65" charset="-120"/>
              </a:rPr>
              <a:t>八、在新訓中心身體不適如何處理？</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新兵於新訓中心身體不適，請隨時報告長官及時處理，各新訓中心均有醫務室，醫官會依病況作妥適之處理，如安排至醫務室休息或轉送軍醫院進一步檢查治療。</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4799928"/>
            <a:ext cx="2561691" cy="186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15616" y="1124744"/>
            <a:ext cx="6920309" cy="3046988"/>
          </a:xfrm>
          <a:prstGeom prst="rect">
            <a:avLst/>
          </a:prstGeom>
        </p:spPr>
        <p:txBody>
          <a:bodyPr wrap="square">
            <a:spAutoFit/>
          </a:bodyPr>
          <a:lstStyle/>
          <a:p>
            <a:pPr fontAlgn="t"/>
            <a:r>
              <a:rPr lang="zh-TW" altLang="zh-TW" sz="2400" b="1" dirty="0">
                <a:solidFill>
                  <a:schemeClr val="bg2"/>
                </a:solidFill>
                <a:ea typeface="標楷體" panose="03000509000000000000" pitchFamily="65" charset="-120"/>
              </a:rPr>
              <a:t>九、在新訓中心之訓練要求方式為何？</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新訓中心的體能訓練是採循序漸進之方式，並會依新兵個人體能狀況分組訓練，讓新兵逐步適應跟上進度</a:t>
            </a:r>
            <a:r>
              <a:rPr lang="zh-TW" altLang="zh-TW" sz="2400" dirty="0" smtClean="0">
                <a:solidFill>
                  <a:schemeClr val="bg2"/>
                </a:solidFill>
                <a:ea typeface="標楷體" panose="03000509000000000000" pitchFamily="65" charset="-120"/>
              </a:rPr>
              <a:t>。</a:t>
            </a:r>
            <a:endParaRPr lang="zh-TW" altLang="zh-TW" sz="2400" dirty="0">
              <a:solidFill>
                <a:schemeClr val="bg2"/>
              </a:solidFill>
              <a:ea typeface="標楷體" panose="03000509000000000000" pitchFamily="65" charset="-120"/>
            </a:endParaRPr>
          </a:p>
          <a:p>
            <a:r>
              <a:rPr lang="zh-TW" altLang="zh-TW" sz="2400" b="1" dirty="0">
                <a:solidFill>
                  <a:schemeClr val="bg2"/>
                </a:solidFill>
                <a:ea typeface="標楷體" panose="03000509000000000000" pitchFamily="65" charset="-120"/>
              </a:rPr>
              <a:t>十、在新訓中心之衣物洗滌方式？</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衣物之洗滌方式，由入營新兵推選福利委員，對外招商辦理，並由新兵每日將換洗衣物放入個人洗衣袋送洗，以免遺失或錯取。</a:t>
            </a:r>
            <a:endParaRPr lang="zh-TW" altLang="en-US" sz="2400" dirty="0">
              <a:solidFill>
                <a:schemeClr val="bg2"/>
              </a:solidFill>
              <a:ea typeface="標楷體" panose="03000509000000000000" pitchFamily="65" charset="-12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171732"/>
            <a:ext cx="4306217" cy="246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67544" y="1412776"/>
            <a:ext cx="5904656" cy="4154984"/>
          </a:xfrm>
          <a:prstGeom prst="rect">
            <a:avLst/>
          </a:prstGeom>
        </p:spPr>
        <p:txBody>
          <a:bodyPr wrap="square">
            <a:spAutoFit/>
          </a:bodyPr>
          <a:lstStyle/>
          <a:p>
            <a:pPr fontAlgn="t"/>
            <a:r>
              <a:rPr lang="zh-TW" altLang="zh-TW" sz="2400" b="1" dirty="0">
                <a:solidFill>
                  <a:schemeClr val="bg2"/>
                </a:solidFill>
                <a:ea typeface="標楷體" panose="03000509000000000000" pitchFamily="65" charset="-120"/>
              </a:rPr>
              <a:t>十一、在新訓中心休假返家之交通？</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休假返家之交通方式，新兵可由家長接送返家或搭乘由新兵福利委員辦理之遊覽車原車自費往返營區及臺北</a:t>
            </a:r>
            <a:r>
              <a:rPr lang="zh-TW" altLang="zh-TW" sz="2400" dirty="0" smtClean="0">
                <a:solidFill>
                  <a:schemeClr val="bg2"/>
                </a:solidFill>
                <a:ea typeface="標楷體" panose="03000509000000000000" pitchFamily="65" charset="-120"/>
              </a:rPr>
              <a:t>。</a:t>
            </a:r>
            <a:endParaRPr lang="en-US" altLang="zh-TW" sz="2400" dirty="0" smtClean="0">
              <a:solidFill>
                <a:schemeClr val="bg2"/>
              </a:solidFill>
              <a:ea typeface="標楷體" panose="03000509000000000000" pitchFamily="65" charset="-120"/>
            </a:endParaRPr>
          </a:p>
          <a:p>
            <a:pPr fontAlgn="t"/>
            <a:endParaRPr lang="en-US" altLang="zh-TW" sz="2400" dirty="0" smtClean="0">
              <a:solidFill>
                <a:schemeClr val="bg2"/>
              </a:solidFill>
              <a:ea typeface="標楷體" panose="03000509000000000000" pitchFamily="65" charset="-120"/>
            </a:endParaRPr>
          </a:p>
          <a:p>
            <a:pPr fontAlgn="t"/>
            <a:endParaRPr lang="zh-TW" altLang="zh-TW" sz="2400" dirty="0">
              <a:solidFill>
                <a:schemeClr val="bg2"/>
              </a:solidFill>
              <a:ea typeface="標楷體" panose="03000509000000000000" pitchFamily="65" charset="-120"/>
            </a:endParaRPr>
          </a:p>
          <a:p>
            <a:pPr fontAlgn="t"/>
            <a:r>
              <a:rPr lang="zh-TW" altLang="zh-TW" sz="2400" b="1" dirty="0">
                <a:solidFill>
                  <a:schemeClr val="bg2"/>
                </a:solidFill>
                <a:ea typeface="標楷體" panose="03000509000000000000" pitchFamily="65" charset="-120"/>
              </a:rPr>
              <a:t>十二、在新訓中心是否有自動提款機及電話亭可使用？</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各營區均設有郵局自動提款機及插卡式</a:t>
            </a:r>
            <a:r>
              <a:rPr lang="en-US" altLang="zh-TW" sz="2400" dirty="0">
                <a:solidFill>
                  <a:schemeClr val="bg2"/>
                </a:solidFill>
                <a:ea typeface="標楷體" panose="03000509000000000000" pitchFamily="65" charset="-120"/>
              </a:rPr>
              <a:t>(</a:t>
            </a:r>
            <a:r>
              <a:rPr lang="zh-TW" altLang="zh-TW" sz="2400" dirty="0">
                <a:solidFill>
                  <a:schemeClr val="bg2"/>
                </a:solidFill>
                <a:ea typeface="標楷體" panose="03000509000000000000" pitchFamily="65" charset="-120"/>
              </a:rPr>
              <a:t>ＩＣ卡</a:t>
            </a:r>
            <a:r>
              <a:rPr lang="en-US" altLang="zh-TW" sz="2400" dirty="0">
                <a:solidFill>
                  <a:schemeClr val="bg2"/>
                </a:solidFill>
                <a:ea typeface="標楷體" panose="03000509000000000000" pitchFamily="65" charset="-120"/>
              </a:rPr>
              <a:t>)</a:t>
            </a:r>
            <a:r>
              <a:rPr lang="zh-TW" altLang="zh-TW" sz="2400" dirty="0">
                <a:solidFill>
                  <a:schemeClr val="bg2"/>
                </a:solidFill>
                <a:ea typeface="標楷體" panose="03000509000000000000" pitchFamily="65" charset="-120"/>
              </a:rPr>
              <a:t>公共電話亭，以方便新兵提款及使用電話。</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428727"/>
            <a:ext cx="2582792" cy="346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899592" y="1430428"/>
            <a:ext cx="7344816" cy="4893647"/>
          </a:xfrm>
          <a:prstGeom prst="rect">
            <a:avLst/>
          </a:prstGeom>
        </p:spPr>
        <p:txBody>
          <a:bodyPr wrap="square">
            <a:spAutoFit/>
          </a:bodyPr>
          <a:lstStyle/>
          <a:p>
            <a:pPr fontAlgn="t"/>
            <a:r>
              <a:rPr lang="zh-TW" altLang="zh-TW" sz="2400" b="1" dirty="0">
                <a:solidFill>
                  <a:schemeClr val="bg2"/>
                </a:solidFill>
                <a:ea typeface="標楷體" panose="03000509000000000000" pitchFamily="65" charset="-120"/>
              </a:rPr>
              <a:t>十三、軍訓課之折抵，是否可折抵新訓中心的時間？要那些證明文件？</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軍訓課並不能折抵新訓中心之役期，相關證明文件，係於</a:t>
            </a:r>
            <a:r>
              <a:rPr lang="zh-TW" altLang="zh-TW" sz="2400" u="heavy" dirty="0">
                <a:solidFill>
                  <a:schemeClr val="bg2"/>
                </a:solidFill>
                <a:uFill>
                  <a:solidFill>
                    <a:srgbClr val="FF0000"/>
                  </a:solidFill>
                </a:uFill>
                <a:ea typeface="標楷體" panose="03000509000000000000" pitchFamily="65" charset="-120"/>
              </a:rPr>
              <a:t>退伍前半年，交服役駐地之人事官</a:t>
            </a:r>
            <a:r>
              <a:rPr lang="zh-TW" altLang="zh-TW" sz="2400" dirty="0">
                <a:solidFill>
                  <a:schemeClr val="bg2"/>
                </a:solidFill>
                <a:ea typeface="標楷體" panose="03000509000000000000" pitchFamily="65" charset="-120"/>
              </a:rPr>
              <a:t>，以便計算退伍日期；高中及大專以上教育程度者均須提具軍訓成績單，如於入營前已備妥證件者，亦可交新訓單位人事官，併入新兵個人之兵籍資料袋移轉至服役駐地</a:t>
            </a:r>
            <a:r>
              <a:rPr lang="zh-TW" altLang="zh-TW" sz="2400" dirty="0" smtClean="0">
                <a:solidFill>
                  <a:schemeClr val="bg2"/>
                </a:solidFill>
                <a:ea typeface="標楷體" panose="03000509000000000000" pitchFamily="65" charset="-120"/>
              </a:rPr>
              <a:t>。</a:t>
            </a:r>
            <a:endParaRPr lang="en-US" altLang="zh-TW" sz="2400" dirty="0" smtClean="0">
              <a:solidFill>
                <a:schemeClr val="bg2"/>
              </a:solidFill>
              <a:ea typeface="標楷體" panose="03000509000000000000" pitchFamily="65" charset="-120"/>
            </a:endParaRPr>
          </a:p>
          <a:p>
            <a:pPr fontAlgn="t"/>
            <a:endParaRPr lang="zh-TW" altLang="zh-TW" sz="2400" dirty="0">
              <a:solidFill>
                <a:schemeClr val="bg2"/>
              </a:solidFill>
              <a:ea typeface="標楷體" panose="03000509000000000000" pitchFamily="65" charset="-120"/>
            </a:endParaRPr>
          </a:p>
          <a:p>
            <a:pPr fontAlgn="t"/>
            <a:r>
              <a:rPr lang="zh-TW" altLang="zh-TW" sz="2400" b="1" dirty="0">
                <a:solidFill>
                  <a:schemeClr val="bg2"/>
                </a:solidFill>
                <a:ea typeface="標楷體" panose="03000509000000000000" pitchFamily="65" charset="-120"/>
              </a:rPr>
              <a:t>十四、軍訓課折抵之文件要如何申請？</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zh-TW" altLang="zh-TW" sz="2400" dirty="0">
                <a:solidFill>
                  <a:schemeClr val="bg2"/>
                </a:solidFill>
                <a:ea typeface="標楷體" panose="03000509000000000000" pitchFamily="65" charset="-120"/>
              </a:rPr>
              <a:t>軍訓成績單之申請，可親自至原就讀學校軍訓教官室申請或查詢學校網站下載表格以通訊方式向學校教官室申辦。</a:t>
            </a:r>
          </a:p>
        </p:txBody>
      </p:sp>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259632" y="1340768"/>
            <a:ext cx="6912768" cy="2677656"/>
          </a:xfrm>
          <a:prstGeom prst="rect">
            <a:avLst/>
          </a:prstGeom>
        </p:spPr>
        <p:txBody>
          <a:bodyPr wrap="square">
            <a:spAutoFit/>
          </a:bodyPr>
          <a:lstStyle/>
          <a:p>
            <a:r>
              <a:rPr lang="zh-TW" altLang="zh-TW" sz="2400" b="1" dirty="0">
                <a:solidFill>
                  <a:schemeClr val="bg2"/>
                </a:solidFill>
                <a:ea typeface="標楷體" panose="03000509000000000000" pitchFamily="65" charset="-120"/>
              </a:rPr>
              <a:t>十五、</a:t>
            </a:r>
            <a:r>
              <a:rPr lang="en-US" altLang="zh-TW" sz="2400" b="1" dirty="0">
                <a:solidFill>
                  <a:schemeClr val="bg2"/>
                </a:solidFill>
                <a:ea typeface="標楷體" panose="03000509000000000000" pitchFamily="65" charset="-120"/>
              </a:rPr>
              <a:t>83</a:t>
            </a:r>
            <a:r>
              <a:rPr lang="zh-TW" altLang="zh-TW" sz="2400" b="1" dirty="0">
                <a:solidFill>
                  <a:schemeClr val="bg2"/>
                </a:solidFill>
                <a:ea typeface="標楷體" panose="03000509000000000000" pitchFamily="65" charset="-120"/>
              </a:rPr>
              <a:t>年次（含）以後接受</a:t>
            </a:r>
            <a:r>
              <a:rPr lang="en-US" altLang="zh-TW" sz="2400" b="1" dirty="0">
                <a:solidFill>
                  <a:schemeClr val="bg2"/>
                </a:solidFill>
                <a:ea typeface="標楷體" panose="03000509000000000000" pitchFamily="65" charset="-120"/>
              </a:rPr>
              <a:t>4</a:t>
            </a:r>
            <a:r>
              <a:rPr lang="zh-TW" altLang="zh-TW" sz="2400" b="1" dirty="0">
                <a:solidFill>
                  <a:schemeClr val="bg2"/>
                </a:solidFill>
                <a:ea typeface="標楷體" panose="03000509000000000000" pitchFamily="65" charset="-120"/>
              </a:rPr>
              <a:t>個月軍事訓練之役男仍能辦理軍訓課程折抵役期嗎？</a:t>
            </a:r>
            <a:r>
              <a:rPr lang="en-US" altLang="zh-TW" sz="2400" b="1" dirty="0">
                <a:solidFill>
                  <a:schemeClr val="bg2"/>
                </a:solidFill>
                <a:ea typeface="標楷體" panose="03000509000000000000" pitchFamily="65" charset="-120"/>
              </a:rPr>
              <a:t/>
            </a:r>
            <a:br>
              <a:rPr lang="en-US" altLang="zh-TW" sz="2400" b="1" dirty="0">
                <a:solidFill>
                  <a:schemeClr val="bg2"/>
                </a:solidFill>
                <a:ea typeface="標楷體" panose="03000509000000000000" pitchFamily="65" charset="-120"/>
              </a:rPr>
            </a:br>
            <a:r>
              <a:rPr lang="zh-TW" altLang="zh-TW" sz="2400" b="1" dirty="0">
                <a:solidFill>
                  <a:schemeClr val="bg2"/>
                </a:solidFill>
                <a:ea typeface="標楷體" panose="03000509000000000000" pitchFamily="65" charset="-120"/>
              </a:rPr>
              <a:t>答：</a:t>
            </a:r>
            <a:r>
              <a:rPr lang="en-US" altLang="zh-TW" sz="2400" dirty="0">
                <a:solidFill>
                  <a:schemeClr val="bg2"/>
                </a:solidFill>
                <a:ea typeface="標楷體" panose="03000509000000000000" pitchFamily="65" charset="-120"/>
              </a:rPr>
              <a:t>83</a:t>
            </a:r>
            <a:r>
              <a:rPr lang="zh-TW" altLang="zh-TW" sz="2400" dirty="0">
                <a:solidFill>
                  <a:schemeClr val="bg2"/>
                </a:solidFill>
                <a:ea typeface="標楷體" panose="03000509000000000000" pitchFamily="65" charset="-120"/>
              </a:rPr>
              <a:t>年次（含）以後接受</a:t>
            </a:r>
            <a:r>
              <a:rPr lang="en-US" altLang="zh-TW" sz="2400" dirty="0">
                <a:solidFill>
                  <a:schemeClr val="bg2"/>
                </a:solidFill>
                <a:ea typeface="標楷體" panose="03000509000000000000" pitchFamily="65" charset="-120"/>
              </a:rPr>
              <a:t>4</a:t>
            </a:r>
            <a:r>
              <a:rPr lang="zh-TW" altLang="zh-TW" sz="2400" dirty="0">
                <a:solidFill>
                  <a:schemeClr val="bg2"/>
                </a:solidFill>
                <a:ea typeface="標楷體" panose="03000509000000000000" pitchFamily="65" charset="-120"/>
              </a:rPr>
              <a:t>個月軍事訓練之役男可以辦理軍訓課程折抵役期，相關證明文件請於入營前備妥，俟入營後交新訓單位人事官（接受暑期二階段軍事訓練役男請於</a:t>
            </a:r>
            <a:r>
              <a:rPr lang="zh-TW" altLang="zh-TW" sz="2400" u="heavy" dirty="0">
                <a:solidFill>
                  <a:schemeClr val="bg2"/>
                </a:solidFill>
                <a:uFill>
                  <a:solidFill>
                    <a:srgbClr val="FF0000"/>
                  </a:solidFill>
                </a:uFill>
                <a:ea typeface="標楷體" panose="03000509000000000000" pitchFamily="65" charset="-120"/>
              </a:rPr>
              <a:t>第二階段專長訓練報到時繳交</a:t>
            </a:r>
            <a:r>
              <a:rPr lang="zh-TW" altLang="zh-TW" sz="2400" dirty="0">
                <a:solidFill>
                  <a:schemeClr val="bg2"/>
                </a:solidFill>
                <a:ea typeface="標楷體" panose="03000509000000000000" pitchFamily="65" charset="-120"/>
              </a:rPr>
              <a:t>）。</a:t>
            </a:r>
            <a:endParaRPr lang="zh-TW" altLang="en-US" sz="2400" dirty="0">
              <a:solidFill>
                <a:schemeClr val="bg2"/>
              </a:solidFill>
              <a:ea typeface="標楷體" panose="03000509000000000000" pitchFamily="65" charset="-120"/>
            </a:endParaRPr>
          </a:p>
        </p:txBody>
      </p:sp>
      <p:pic>
        <p:nvPicPr>
          <p:cNvPr id="5122" name="Picture 2" descr="C:\Users\USER\Desktop\新訓照片\兩棲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4018424"/>
            <a:ext cx="4464496" cy="268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24436" y="1052513"/>
            <a:ext cx="6984776" cy="3139321"/>
          </a:xfrm>
          <a:prstGeom prst="rect">
            <a:avLst/>
          </a:prstGeom>
        </p:spPr>
        <p:txBody>
          <a:bodyPr wrap="square">
            <a:spAutoFit/>
          </a:bodyPr>
          <a:lstStyle/>
          <a:p>
            <a:r>
              <a:rPr lang="zh-TW" altLang="en-US" sz="3000" dirty="0" smtClean="0">
                <a:solidFill>
                  <a:srgbClr val="FF0000"/>
                </a:solidFill>
                <a:ea typeface="標楷體" panose="03000509000000000000" pitchFamily="65" charset="-120"/>
              </a:rPr>
              <a:t>國軍</a:t>
            </a:r>
            <a:r>
              <a:rPr lang="zh-TW" altLang="en-US" sz="3000" dirty="0">
                <a:solidFill>
                  <a:srgbClr val="FF0000"/>
                </a:solidFill>
                <a:ea typeface="標楷體" panose="03000509000000000000" pitchFamily="65" charset="-120"/>
              </a:rPr>
              <a:t>各級申訴專線一覽表 </a:t>
            </a:r>
            <a:br>
              <a:rPr lang="zh-TW" altLang="en-US" sz="3000" dirty="0">
                <a:solidFill>
                  <a:srgbClr val="FF0000"/>
                </a:solidFill>
                <a:ea typeface="標楷體" panose="03000509000000000000" pitchFamily="65" charset="-120"/>
              </a:rPr>
            </a:br>
            <a:r>
              <a:rPr lang="zh-TW" altLang="en-US" sz="2400" spc="40" dirty="0">
                <a:solidFill>
                  <a:schemeClr val="bg2"/>
                </a:solidFill>
                <a:ea typeface="標楷體" panose="03000509000000000000" pitchFamily="65" charset="-120"/>
              </a:rPr>
              <a:t>一、國防部：諮詢服務專線「</a:t>
            </a:r>
            <a:r>
              <a:rPr lang="en-US" altLang="zh-TW" sz="2400" spc="40" dirty="0">
                <a:solidFill>
                  <a:schemeClr val="bg2"/>
                </a:solidFill>
                <a:ea typeface="標楷體" panose="03000509000000000000" pitchFamily="65" charset="-120"/>
              </a:rPr>
              <a:t>1985</a:t>
            </a:r>
            <a:r>
              <a:rPr lang="zh-TW" altLang="en-US" sz="2400" spc="40" dirty="0">
                <a:solidFill>
                  <a:schemeClr val="bg2"/>
                </a:solidFill>
                <a:ea typeface="標楷體" panose="03000509000000000000" pitchFamily="65" charset="-120"/>
              </a:rPr>
              <a:t>」</a:t>
            </a:r>
            <a:br>
              <a:rPr lang="zh-TW" altLang="en-US" sz="2400" spc="40" dirty="0">
                <a:solidFill>
                  <a:schemeClr val="bg2"/>
                </a:solidFill>
                <a:ea typeface="標楷體" panose="03000509000000000000" pitchFamily="65" charset="-120"/>
              </a:rPr>
            </a:br>
            <a:r>
              <a:rPr lang="zh-TW" altLang="en-US" sz="2400" spc="40" dirty="0">
                <a:solidFill>
                  <a:schemeClr val="bg2"/>
                </a:solidFill>
                <a:ea typeface="標楷體" panose="03000509000000000000" pitchFamily="65" charset="-120"/>
              </a:rPr>
              <a:t>二、陸軍司令部：</a:t>
            </a:r>
            <a:r>
              <a:rPr lang="en-US" altLang="zh-TW" sz="2400" spc="40" dirty="0">
                <a:solidFill>
                  <a:schemeClr val="bg2"/>
                </a:solidFill>
                <a:ea typeface="標楷體" panose="03000509000000000000" pitchFamily="65" charset="-120"/>
              </a:rPr>
              <a:t>0800060070</a:t>
            </a:r>
            <a:r>
              <a:rPr lang="zh-TW" altLang="en-US" sz="2400" spc="40" dirty="0">
                <a:solidFill>
                  <a:schemeClr val="bg2"/>
                </a:solidFill>
                <a:ea typeface="標楷體" panose="03000509000000000000" pitchFamily="65" charset="-120"/>
              </a:rPr>
              <a:t>、</a:t>
            </a:r>
            <a:r>
              <a:rPr lang="en-US" altLang="zh-TW" sz="2400" spc="40" dirty="0">
                <a:solidFill>
                  <a:schemeClr val="bg2"/>
                </a:solidFill>
                <a:ea typeface="標楷體" panose="03000509000000000000" pitchFamily="65" charset="-120"/>
              </a:rPr>
              <a:t>0800321454</a:t>
            </a:r>
            <a:br>
              <a:rPr lang="en-US" altLang="zh-TW" sz="2400" spc="40" dirty="0">
                <a:solidFill>
                  <a:schemeClr val="bg2"/>
                </a:solidFill>
                <a:ea typeface="標楷體" panose="03000509000000000000" pitchFamily="65" charset="-120"/>
              </a:rPr>
            </a:br>
            <a:r>
              <a:rPr lang="zh-TW" altLang="en-US" sz="2400" spc="40" dirty="0">
                <a:solidFill>
                  <a:schemeClr val="bg2"/>
                </a:solidFill>
                <a:ea typeface="標楷體" panose="03000509000000000000" pitchFamily="65" charset="-120"/>
              </a:rPr>
              <a:t>三、海軍司令部：</a:t>
            </a:r>
            <a:r>
              <a:rPr lang="en-US" altLang="zh-TW" sz="2400" spc="40" dirty="0">
                <a:solidFill>
                  <a:schemeClr val="bg2"/>
                </a:solidFill>
                <a:ea typeface="標楷體" panose="03000509000000000000" pitchFamily="65" charset="-120"/>
              </a:rPr>
              <a:t>0800221760</a:t>
            </a:r>
            <a:br>
              <a:rPr lang="en-US" altLang="zh-TW" sz="2400" spc="40" dirty="0">
                <a:solidFill>
                  <a:schemeClr val="bg2"/>
                </a:solidFill>
                <a:ea typeface="標楷體" panose="03000509000000000000" pitchFamily="65" charset="-120"/>
              </a:rPr>
            </a:br>
            <a:r>
              <a:rPr lang="zh-TW" altLang="en-US" sz="2400" spc="40" dirty="0">
                <a:solidFill>
                  <a:schemeClr val="bg2"/>
                </a:solidFill>
                <a:ea typeface="標楷體" panose="03000509000000000000" pitchFamily="65" charset="-120"/>
              </a:rPr>
              <a:t>四、空軍司令部：</a:t>
            </a:r>
            <a:r>
              <a:rPr lang="en-US" altLang="zh-TW" sz="2400" spc="40" dirty="0">
                <a:solidFill>
                  <a:schemeClr val="bg2"/>
                </a:solidFill>
                <a:ea typeface="標楷體" panose="03000509000000000000" pitchFamily="65" charset="-120"/>
              </a:rPr>
              <a:t>0800081400</a:t>
            </a:r>
            <a:br>
              <a:rPr lang="en-US" altLang="zh-TW" sz="2400" spc="40" dirty="0">
                <a:solidFill>
                  <a:schemeClr val="bg2"/>
                </a:solidFill>
                <a:ea typeface="標楷體" panose="03000509000000000000" pitchFamily="65" charset="-120"/>
              </a:rPr>
            </a:br>
            <a:r>
              <a:rPr lang="zh-TW" altLang="en-US" sz="2400" spc="40" dirty="0">
                <a:solidFill>
                  <a:schemeClr val="bg2"/>
                </a:solidFill>
                <a:ea typeface="標楷體" panose="03000509000000000000" pitchFamily="65" charset="-120"/>
              </a:rPr>
              <a:t>五、後備指揮部：</a:t>
            </a:r>
            <a:r>
              <a:rPr lang="en-US" altLang="zh-TW" sz="2400" spc="40" dirty="0">
                <a:solidFill>
                  <a:schemeClr val="bg2"/>
                </a:solidFill>
                <a:ea typeface="標楷體" panose="03000509000000000000" pitchFamily="65" charset="-120"/>
              </a:rPr>
              <a:t>0800077775</a:t>
            </a:r>
            <a:r>
              <a:rPr lang="zh-TW" altLang="en-US" sz="2400" spc="40" dirty="0">
                <a:solidFill>
                  <a:schemeClr val="bg2"/>
                </a:solidFill>
                <a:ea typeface="標楷體" panose="03000509000000000000" pitchFamily="65" charset="-120"/>
              </a:rPr>
              <a:t>、</a:t>
            </a:r>
            <a:r>
              <a:rPr lang="en-US" altLang="zh-TW" sz="2400" spc="40" dirty="0">
                <a:solidFill>
                  <a:schemeClr val="bg2"/>
                </a:solidFill>
                <a:ea typeface="標楷體" panose="03000509000000000000" pitchFamily="65" charset="-120"/>
              </a:rPr>
              <a:t>0800231882</a:t>
            </a:r>
            <a:br>
              <a:rPr lang="en-US" altLang="zh-TW" sz="2400" spc="40" dirty="0">
                <a:solidFill>
                  <a:schemeClr val="bg2"/>
                </a:solidFill>
                <a:ea typeface="標楷體" panose="03000509000000000000" pitchFamily="65" charset="-120"/>
              </a:rPr>
            </a:br>
            <a:r>
              <a:rPr lang="zh-TW" altLang="en-US" sz="2400" spc="40" dirty="0">
                <a:solidFill>
                  <a:schemeClr val="bg2"/>
                </a:solidFill>
                <a:ea typeface="標楷體" panose="03000509000000000000" pitchFamily="65" charset="-120"/>
              </a:rPr>
              <a:t>六、憲兵指揮部：</a:t>
            </a:r>
            <a:r>
              <a:rPr lang="en-US" altLang="zh-TW" sz="2400" spc="40" dirty="0">
                <a:solidFill>
                  <a:schemeClr val="bg2"/>
                </a:solidFill>
                <a:ea typeface="標楷體" panose="03000509000000000000" pitchFamily="65" charset="-120"/>
              </a:rPr>
              <a:t>0800221507</a:t>
            </a:r>
            <a:br>
              <a:rPr lang="en-US" altLang="zh-TW" sz="2400" spc="40" dirty="0">
                <a:solidFill>
                  <a:schemeClr val="bg2"/>
                </a:solidFill>
                <a:ea typeface="標楷體" panose="03000509000000000000" pitchFamily="65" charset="-120"/>
              </a:rPr>
            </a:br>
            <a:r>
              <a:rPr lang="zh-TW" altLang="en-US" sz="2400" spc="40" dirty="0">
                <a:solidFill>
                  <a:schemeClr val="bg2"/>
                </a:solidFill>
                <a:ea typeface="標楷體" panose="03000509000000000000" pitchFamily="65" charset="-120"/>
              </a:rPr>
              <a:t>七、防空飛彈指揮部：</a:t>
            </a:r>
            <a:r>
              <a:rPr lang="en-US" altLang="zh-TW" sz="2400" spc="40" dirty="0">
                <a:solidFill>
                  <a:schemeClr val="bg2"/>
                </a:solidFill>
                <a:ea typeface="標楷體" panose="03000509000000000000" pitchFamily="65" charset="-120"/>
              </a:rPr>
              <a:t>0800370885 </a:t>
            </a:r>
            <a:endParaRPr lang="zh-TW" altLang="en-US" sz="2400" spc="40" dirty="0">
              <a:solidFill>
                <a:schemeClr val="bg2"/>
              </a:solidFill>
              <a:ea typeface="標楷體" panose="03000509000000000000" pitchFamily="65" charset="-120"/>
            </a:endParaRPr>
          </a:p>
        </p:txBody>
      </p:sp>
      <p:pic>
        <p:nvPicPr>
          <p:cNvPr id="2050" name="Picture 2" descr="C:\Users\USER\Desktop\新訓照片\海陸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207108"/>
            <a:ext cx="6474296" cy="246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064" y="1195935"/>
            <a:ext cx="7381875" cy="510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4932040" y="6325435"/>
            <a:ext cx="2232248" cy="369332"/>
          </a:xfrm>
          <a:prstGeom prst="rect">
            <a:avLst/>
          </a:prstGeom>
          <a:noFill/>
        </p:spPr>
        <p:txBody>
          <a:bodyPr wrap="square" rtlCol="0">
            <a:spAutoFit/>
          </a:bodyPr>
          <a:lstStyle/>
          <a:p>
            <a:r>
              <a:rPr lang="zh-TW" altLang="en-US" dirty="0" smtClean="0">
                <a:solidFill>
                  <a:schemeClr val="bg2"/>
                </a:solidFill>
                <a:ea typeface="標楷體" panose="03000509000000000000" pitchFamily="65" charset="-120"/>
              </a:rPr>
              <a:t>臺北市兵役局  提供</a:t>
            </a:r>
            <a:endParaRPr lang="zh-TW" altLang="en-US" dirty="0">
              <a:solidFill>
                <a:schemeClr val="bg2"/>
              </a:solidFill>
              <a:ea typeface="標楷體" panose="03000509000000000000" pitchFamily="65" charset="-120"/>
            </a:endParaRPr>
          </a:p>
        </p:txBody>
      </p:sp>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395536" y="1441660"/>
            <a:ext cx="7776864" cy="4955203"/>
          </a:xfrm>
          <a:prstGeom prst="rect">
            <a:avLst/>
          </a:prstGeom>
          <a:noFill/>
        </p:spPr>
        <p:txBody>
          <a:bodyPr wrap="square" rtlCol="0">
            <a:spAutoFit/>
          </a:bodyPr>
          <a:lstStyle/>
          <a:p>
            <a:r>
              <a:rPr lang="zh-TW" altLang="en-US" sz="2800" dirty="0">
                <a:solidFill>
                  <a:srgbClr val="C00000"/>
                </a:solidFill>
                <a:ea typeface="標楷體" panose="03000509000000000000" pitchFamily="65" charset="-120"/>
              </a:rPr>
              <a:t>兵籍調查／每年</a:t>
            </a:r>
            <a:r>
              <a:rPr lang="en-US" altLang="zh-TW" sz="2800" dirty="0">
                <a:solidFill>
                  <a:srgbClr val="C00000"/>
                </a:solidFill>
                <a:ea typeface="標楷體" panose="03000509000000000000" pitchFamily="65" charset="-120"/>
              </a:rPr>
              <a:t>1-3</a:t>
            </a:r>
            <a:r>
              <a:rPr lang="zh-TW" altLang="en-US" sz="2800" dirty="0">
                <a:solidFill>
                  <a:srgbClr val="C00000"/>
                </a:solidFill>
                <a:ea typeface="標楷體" panose="03000509000000000000" pitchFamily="65" charset="-120"/>
              </a:rPr>
              <a:t>月</a:t>
            </a:r>
          </a:p>
          <a:p>
            <a:r>
              <a:rPr lang="zh-TW" altLang="en-US" sz="2400" dirty="0">
                <a:solidFill>
                  <a:schemeClr val="bg2"/>
                </a:solidFill>
                <a:ea typeface="標楷體" panose="03000509000000000000" pitchFamily="65" charset="-120"/>
              </a:rPr>
              <a:t>◎</a:t>
            </a:r>
            <a:r>
              <a:rPr lang="zh-TW" altLang="en-US" sz="2400" u="heavy" dirty="0">
                <a:solidFill>
                  <a:schemeClr val="bg2"/>
                </a:solidFill>
                <a:uFill>
                  <a:solidFill>
                    <a:srgbClr val="C00000"/>
                  </a:solidFill>
                </a:uFill>
                <a:ea typeface="標楷體" panose="03000509000000000000" pitchFamily="65" charset="-120"/>
              </a:rPr>
              <a:t>本人或家屬代辦</a:t>
            </a:r>
            <a:r>
              <a:rPr lang="zh-TW" altLang="en-US" sz="2400" u="heavy" dirty="0" smtClean="0">
                <a:solidFill>
                  <a:schemeClr val="bg2"/>
                </a:solidFill>
                <a:uFill>
                  <a:solidFill>
                    <a:srgbClr val="C00000"/>
                  </a:solidFill>
                </a:uFill>
                <a:ea typeface="標楷體" panose="03000509000000000000" pitchFamily="65" charset="-120"/>
              </a:rPr>
              <a:t>均可</a:t>
            </a:r>
            <a:r>
              <a:rPr lang="en-US" altLang="zh-TW" sz="2400" u="heavy" dirty="0" smtClean="0">
                <a:solidFill>
                  <a:schemeClr val="bg2"/>
                </a:solidFill>
                <a:uFill>
                  <a:solidFill>
                    <a:srgbClr val="C00000"/>
                  </a:solidFill>
                </a:uFill>
                <a:ea typeface="標楷體" panose="03000509000000000000" pitchFamily="65" charset="-120"/>
              </a:rPr>
              <a:t>(</a:t>
            </a:r>
            <a:r>
              <a:rPr lang="zh-TW" altLang="en-US" sz="2400" u="heavy" dirty="0" smtClean="0">
                <a:solidFill>
                  <a:schemeClr val="bg2"/>
                </a:solidFill>
                <a:uFill>
                  <a:solidFill>
                    <a:srgbClr val="C00000"/>
                  </a:solidFill>
                </a:uFill>
                <a:ea typeface="標楷體" panose="03000509000000000000" pitchFamily="65" charset="-120"/>
              </a:rPr>
              <a:t>部份縣市可線上填報</a:t>
            </a:r>
            <a:r>
              <a:rPr lang="zh-TW" altLang="en-US" sz="2400" u="heavy" dirty="0" smtClean="0">
                <a:solidFill>
                  <a:schemeClr val="bg2"/>
                </a:solidFill>
                <a:uFill>
                  <a:solidFill>
                    <a:srgbClr val="C00000"/>
                  </a:solidFill>
                </a:uFill>
                <a:ea typeface="標楷體" panose="03000509000000000000" pitchFamily="65" charset="-120"/>
              </a:rPr>
              <a:t>資料</a:t>
            </a:r>
            <a:r>
              <a:rPr lang="en-US" altLang="zh-TW" sz="2400" u="heavy" dirty="0" smtClean="0">
                <a:solidFill>
                  <a:schemeClr val="bg2"/>
                </a:solidFill>
                <a:uFill>
                  <a:solidFill>
                    <a:srgbClr val="C00000"/>
                  </a:solidFill>
                </a:uFill>
                <a:ea typeface="標楷體" panose="03000509000000000000" pitchFamily="65" charset="-120"/>
              </a:rPr>
              <a:t>-</a:t>
            </a:r>
            <a:r>
              <a:rPr lang="zh-TW" altLang="en-US" sz="2400" u="heavy" dirty="0" smtClean="0">
                <a:solidFill>
                  <a:schemeClr val="bg2"/>
                </a:solidFill>
                <a:uFill>
                  <a:solidFill>
                    <a:srgbClr val="C00000"/>
                  </a:solidFill>
                </a:uFill>
                <a:ea typeface="標楷體" panose="03000509000000000000" pitchFamily="65" charset="-120"/>
              </a:rPr>
              <a:t>通知單會註明</a:t>
            </a:r>
            <a:r>
              <a:rPr lang="en-US" altLang="zh-TW" sz="2400" u="heavy" dirty="0" smtClean="0">
                <a:solidFill>
                  <a:schemeClr val="bg2"/>
                </a:solidFill>
                <a:uFill>
                  <a:solidFill>
                    <a:srgbClr val="C00000"/>
                  </a:solidFill>
                </a:uFill>
                <a:ea typeface="標楷體" panose="03000509000000000000" pitchFamily="65" charset="-120"/>
              </a:rPr>
              <a:t>)</a:t>
            </a:r>
            <a:r>
              <a:rPr lang="zh-TW" altLang="en-US" sz="2400" dirty="0" smtClean="0">
                <a:solidFill>
                  <a:schemeClr val="bg2"/>
                </a:solidFill>
                <a:ea typeface="標楷體" panose="03000509000000000000" pitchFamily="65" charset="-120"/>
              </a:rPr>
              <a:t>。</a:t>
            </a:r>
            <a:r>
              <a:rPr lang="zh-TW" altLang="en-US" sz="2400" dirty="0">
                <a:solidFill>
                  <a:schemeClr val="bg2"/>
                </a:solidFill>
                <a:ea typeface="標楷體" panose="03000509000000000000" pitchFamily="65" charset="-120"/>
              </a:rPr>
              <a:t>　</a:t>
            </a:r>
          </a:p>
          <a:p>
            <a:r>
              <a:rPr lang="zh-TW" altLang="en-US" sz="2400" dirty="0">
                <a:solidFill>
                  <a:schemeClr val="bg2"/>
                </a:solidFill>
                <a:ea typeface="標楷體" panose="03000509000000000000" pitchFamily="65" charset="-120"/>
              </a:rPr>
              <a:t>◎應攜帶國民身分證、戶口名簿、本人印章、最高學歷證件、檢定合格證照。</a:t>
            </a:r>
          </a:p>
          <a:p>
            <a:r>
              <a:rPr lang="zh-TW" altLang="en-US" sz="2400" dirty="0">
                <a:solidFill>
                  <a:schemeClr val="bg2"/>
                </a:solidFill>
                <a:ea typeface="標楷體" panose="03000509000000000000" pitchFamily="65" charset="-120"/>
              </a:rPr>
              <a:t>◎有身心障礙手冊役男，請洽兵役課，可申請到府辦理兵籍調查。</a:t>
            </a:r>
          </a:p>
          <a:p>
            <a:r>
              <a:rPr lang="zh-TW" altLang="en-US" sz="2400" dirty="0">
                <a:solidFill>
                  <a:schemeClr val="bg2"/>
                </a:solidFill>
                <a:ea typeface="標楷體" panose="03000509000000000000" pitchFamily="65" charset="-120"/>
              </a:rPr>
              <a:t>◎役齡前出境就學者，請檢附國外在學證明影本，委託家屬辦理。</a:t>
            </a:r>
          </a:p>
          <a:p>
            <a:r>
              <a:rPr lang="zh-TW" altLang="en-US" sz="2400" dirty="0">
                <a:solidFill>
                  <a:schemeClr val="bg2"/>
                </a:solidFill>
                <a:ea typeface="標楷體" panose="03000509000000000000" pitchFamily="65" charset="-120"/>
              </a:rPr>
              <a:t>◎因案在押役男，請家屬檢具相關證明辦理緩徵，待緩徵原因消滅後，應即向兵役課報到。</a:t>
            </a:r>
          </a:p>
          <a:p>
            <a:r>
              <a:rPr lang="zh-TW" altLang="en-US" sz="2400" dirty="0">
                <a:solidFill>
                  <a:schemeClr val="bg2"/>
                </a:solidFill>
                <a:ea typeface="標楷體" panose="03000509000000000000" pitchFamily="65" charset="-120"/>
              </a:rPr>
              <a:t>◎役男兵籍調查後，地址或電話有變更者，請主動與兵役課聯繫。</a:t>
            </a:r>
          </a:p>
        </p:txBody>
      </p:sp>
    </p:spTree>
    <p:extLst>
      <p:ext uri="{BB962C8B-B14F-4D97-AF65-F5344CB8AC3E}">
        <p14:creationId xmlns:p14="http://schemas.microsoft.com/office/powerpoint/2010/main" val="723099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267744" y="1340768"/>
            <a:ext cx="4339651"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zh-TW" altLang="en-US" sz="5400" b="1" cap="none" spc="0" dirty="0" smtClean="0">
                <a:ln w="50800"/>
                <a:solidFill>
                  <a:schemeClr val="bg1">
                    <a:shade val="50000"/>
                  </a:schemeClr>
                </a:solidFill>
                <a:effectLst/>
                <a:ea typeface="標楷體" panose="03000509000000000000" pitchFamily="65" charset="-120"/>
              </a:rPr>
              <a:t>新訓中心介紹</a:t>
            </a:r>
            <a:endParaRPr lang="zh-TW" altLang="en-US" sz="5400" b="1" cap="none" spc="0" dirty="0">
              <a:ln w="50800"/>
              <a:solidFill>
                <a:schemeClr val="bg1">
                  <a:shade val="50000"/>
                </a:schemeClr>
              </a:solidFill>
              <a:effectLst/>
              <a:ea typeface="標楷體" panose="03000509000000000000" pitchFamily="65" charset="-12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25" y="2448460"/>
            <a:ext cx="7280349" cy="36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267744" y="1340768"/>
            <a:ext cx="4339651"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zh-TW" altLang="en-US" sz="5400" b="1" dirty="0" smtClean="0">
                <a:ln w="50800"/>
                <a:solidFill>
                  <a:srgbClr val="000099">
                    <a:shade val="50000"/>
                  </a:srgbClr>
                </a:solidFill>
                <a:ea typeface="標楷體" panose="03000509000000000000" pitchFamily="65" charset="-120"/>
              </a:rPr>
              <a:t>新訓中心介紹</a:t>
            </a:r>
            <a:endParaRPr lang="zh-TW" altLang="en-US" sz="5400" b="1" dirty="0">
              <a:ln w="50800"/>
              <a:solidFill>
                <a:srgbClr val="000099">
                  <a:shade val="50000"/>
                </a:srgbClr>
              </a:solidFill>
              <a:ea typeface="標楷體" panose="03000509000000000000" pitchFamily="65" charset="-120"/>
            </a:endParaRPr>
          </a:p>
        </p:txBody>
      </p:sp>
      <p:sp>
        <p:nvSpPr>
          <p:cNvPr id="3" name="文字方塊 2"/>
          <p:cNvSpPr txBox="1"/>
          <p:nvPr/>
        </p:nvSpPr>
        <p:spPr>
          <a:xfrm>
            <a:off x="1475656" y="2257523"/>
            <a:ext cx="6696744" cy="2554545"/>
          </a:xfrm>
          <a:prstGeom prst="rect">
            <a:avLst/>
          </a:prstGeom>
          <a:noFill/>
        </p:spPr>
        <p:txBody>
          <a:bodyPr wrap="square" rtlCol="0">
            <a:spAutoFit/>
          </a:bodyPr>
          <a:lstStyle/>
          <a:p>
            <a:r>
              <a:rPr lang="zh-TW" altLang="en-US" sz="4000" dirty="0">
                <a:solidFill>
                  <a:schemeClr val="bg2"/>
                </a:solidFill>
                <a:ea typeface="標楷體" panose="03000509000000000000" pitchFamily="65" charset="-120"/>
              </a:rPr>
              <a:t>血濺車籠埔，淚灑關東橋，魂斷金六結，亡命成功嶺；歡樂滿仁武，新中是樂園，官田休息站，快樂斗煥</a:t>
            </a:r>
            <a:r>
              <a:rPr lang="zh-TW" altLang="en-US" sz="4000" dirty="0" smtClean="0">
                <a:solidFill>
                  <a:schemeClr val="bg2"/>
                </a:solidFill>
                <a:ea typeface="標楷體" panose="03000509000000000000" pitchFamily="65" charset="-120"/>
              </a:rPr>
              <a:t>坪。 </a:t>
            </a:r>
            <a:endParaRPr lang="zh-TW" altLang="en-US" sz="4000" dirty="0">
              <a:solidFill>
                <a:schemeClr val="bg2"/>
              </a:solidFill>
              <a:ea typeface="標楷體" panose="03000509000000000000" pitchFamily="65" charset="-120"/>
            </a:endParaRPr>
          </a:p>
        </p:txBody>
      </p:sp>
      <p:sp>
        <p:nvSpPr>
          <p:cNvPr id="4" name="文字方塊 3"/>
          <p:cNvSpPr txBox="1"/>
          <p:nvPr/>
        </p:nvSpPr>
        <p:spPr>
          <a:xfrm>
            <a:off x="1691680" y="5301208"/>
            <a:ext cx="6048672" cy="553998"/>
          </a:xfrm>
          <a:prstGeom prst="rect">
            <a:avLst/>
          </a:prstGeom>
          <a:noFill/>
        </p:spPr>
        <p:txBody>
          <a:bodyPr wrap="square" rtlCol="0">
            <a:spAutoFit/>
          </a:bodyPr>
          <a:lstStyle/>
          <a:p>
            <a:r>
              <a:rPr lang="zh-TW" altLang="en-US" sz="3000" dirty="0" smtClean="0">
                <a:solidFill>
                  <a:srgbClr val="FF0000"/>
                </a:solidFill>
                <a:ea typeface="華康少女文字W7" panose="040F0709000000000000" pitchFamily="81" charset="-120"/>
              </a:rPr>
              <a:t>新訓中心的傳說，不要信以為真</a:t>
            </a:r>
            <a:r>
              <a:rPr lang="en-US" altLang="zh-TW" sz="3000" dirty="0" smtClean="0">
                <a:solidFill>
                  <a:srgbClr val="FF0000"/>
                </a:solidFill>
                <a:ea typeface="標楷體" panose="03000509000000000000" pitchFamily="65" charset="-120"/>
              </a:rPr>
              <a:t>!</a:t>
            </a:r>
            <a:endParaRPr lang="zh-TW" altLang="en-US" sz="3000" dirty="0">
              <a:solidFill>
                <a:srgbClr val="FF0000"/>
              </a:solidFill>
              <a:ea typeface="標楷體" panose="03000509000000000000" pitchFamily="65" charset="-120"/>
            </a:endParaRPr>
          </a:p>
        </p:txBody>
      </p:sp>
    </p:spTree>
    <p:extLst>
      <p:ext uri="{BB962C8B-B14F-4D97-AF65-F5344CB8AC3E}">
        <p14:creationId xmlns:p14="http://schemas.microsoft.com/office/powerpoint/2010/main" val="1030609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454" y="2688201"/>
            <a:ext cx="6796905" cy="386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1331640" y="1340768"/>
            <a:ext cx="6048672" cy="369332"/>
          </a:xfrm>
          <a:prstGeom prst="rect">
            <a:avLst/>
          </a:prstGeom>
          <a:noFill/>
        </p:spPr>
        <p:txBody>
          <a:bodyPr wrap="square" rtlCol="0">
            <a:spAutoFit/>
          </a:bodyPr>
          <a:lstStyle/>
          <a:p>
            <a:endParaRPr lang="zh-TW" altLang="en-US" dirty="0"/>
          </a:p>
        </p:txBody>
      </p:sp>
      <p:sp>
        <p:nvSpPr>
          <p:cNvPr id="11" name="矩形 10"/>
          <p:cNvSpPr/>
          <p:nvPr/>
        </p:nvSpPr>
        <p:spPr>
          <a:xfrm>
            <a:off x="1071761" y="1364762"/>
            <a:ext cx="6308551" cy="1323439"/>
          </a:xfrm>
          <a:prstGeom prst="rect">
            <a:avLst/>
          </a:prstGeom>
        </p:spPr>
        <p:txBody>
          <a:bodyPr wrap="square">
            <a:spAutoFit/>
          </a:bodyPr>
          <a:lstStyle/>
          <a:p>
            <a:r>
              <a:rPr lang="zh-TW" altLang="en-US" sz="2000" dirty="0" smtClean="0">
                <a:solidFill>
                  <a:schemeClr val="bg2"/>
                </a:solidFill>
                <a:ea typeface="標楷體" panose="03000509000000000000" pitchFamily="65" charset="-120"/>
              </a:rPr>
              <a:t> 宜蘭</a:t>
            </a:r>
            <a:r>
              <a:rPr lang="zh-TW" altLang="en-US" sz="2000" dirty="0">
                <a:solidFill>
                  <a:schemeClr val="bg2"/>
                </a:solidFill>
                <a:ea typeface="標楷體" panose="03000509000000000000" pitchFamily="65" charset="-120"/>
              </a:rPr>
              <a:t>金六結新訓中心（１５３旅）</a:t>
            </a:r>
          </a:p>
          <a:p>
            <a:r>
              <a:rPr lang="zh-TW" altLang="en-US" sz="2000" dirty="0">
                <a:solidFill>
                  <a:schemeClr val="bg2"/>
                </a:solidFill>
                <a:ea typeface="標楷體" panose="03000509000000000000" pitchFamily="65" charset="-120"/>
              </a:rPr>
              <a:t> 搭火車至宜蘭車站轉搭約</a:t>
            </a:r>
            <a:r>
              <a:rPr lang="en-US" altLang="zh-TW" sz="2000" dirty="0">
                <a:solidFill>
                  <a:schemeClr val="bg2"/>
                </a:solidFill>
                <a:ea typeface="標楷體" panose="03000509000000000000" pitchFamily="65" charset="-120"/>
              </a:rPr>
              <a:t>10</a:t>
            </a:r>
            <a:r>
              <a:rPr lang="zh-TW" altLang="en-US" sz="2000" dirty="0">
                <a:solidFill>
                  <a:schemeClr val="bg2"/>
                </a:solidFill>
                <a:ea typeface="標楷體" panose="03000509000000000000" pitchFamily="65" charset="-120"/>
              </a:rPr>
              <a:t>分鐘或走路</a:t>
            </a:r>
            <a:r>
              <a:rPr lang="en-US" altLang="zh-TW" sz="2000" dirty="0">
                <a:solidFill>
                  <a:schemeClr val="bg2"/>
                </a:solidFill>
                <a:ea typeface="標楷體" panose="03000509000000000000" pitchFamily="65" charset="-120"/>
              </a:rPr>
              <a:t>30</a:t>
            </a:r>
            <a:r>
              <a:rPr lang="zh-TW" altLang="en-US" sz="2000" dirty="0" smtClean="0">
                <a:solidFill>
                  <a:schemeClr val="bg2"/>
                </a:solidFill>
                <a:ea typeface="標楷體" panose="03000509000000000000" pitchFamily="65" charset="-120"/>
              </a:rPr>
              <a:t>分鐘</a:t>
            </a:r>
            <a:endParaRPr lang="zh-TW" altLang="en-US" sz="2000" dirty="0">
              <a:solidFill>
                <a:schemeClr val="bg2"/>
              </a:solidFill>
              <a:ea typeface="標楷體" panose="03000509000000000000" pitchFamily="65" charset="-120"/>
            </a:endParaRPr>
          </a:p>
          <a:p>
            <a:r>
              <a:rPr lang="zh-TW" altLang="en-US" sz="2000" dirty="0">
                <a:solidFill>
                  <a:schemeClr val="bg2"/>
                </a:solidFill>
                <a:ea typeface="標楷體" panose="03000509000000000000" pitchFamily="65" charset="-120"/>
              </a:rPr>
              <a:t> 宜蘭金六結郵政 </a:t>
            </a:r>
            <a:r>
              <a:rPr lang="en-US" altLang="zh-TW" sz="2000" dirty="0">
                <a:solidFill>
                  <a:schemeClr val="bg2"/>
                </a:solidFill>
                <a:ea typeface="標楷體" panose="03000509000000000000" pitchFamily="65" charset="-120"/>
              </a:rPr>
              <a:t>90709</a:t>
            </a:r>
            <a:r>
              <a:rPr lang="zh-TW" altLang="en-US" sz="2000" dirty="0">
                <a:solidFill>
                  <a:schemeClr val="bg2"/>
                </a:solidFill>
                <a:ea typeface="標楷體" panose="03000509000000000000" pitchFamily="65" charset="-120"/>
              </a:rPr>
              <a:t>號</a:t>
            </a:r>
          </a:p>
          <a:p>
            <a:r>
              <a:rPr lang="zh-TW" altLang="en-US" sz="2000" dirty="0">
                <a:solidFill>
                  <a:schemeClr val="bg2"/>
                </a:solidFill>
                <a:ea typeface="標楷體" panose="03000509000000000000" pitchFamily="65" charset="-120"/>
              </a:rPr>
              <a:t> 總機（</a:t>
            </a:r>
            <a:r>
              <a:rPr lang="en-US" altLang="zh-TW" sz="2000" dirty="0">
                <a:solidFill>
                  <a:schemeClr val="bg2"/>
                </a:solidFill>
                <a:ea typeface="標楷體" panose="03000509000000000000" pitchFamily="65" charset="-120"/>
              </a:rPr>
              <a:t>03</a:t>
            </a:r>
            <a:r>
              <a:rPr lang="zh-TW" altLang="en-US" sz="2000" dirty="0">
                <a:solidFill>
                  <a:schemeClr val="bg2"/>
                </a:solidFill>
                <a:ea typeface="標楷體" panose="03000509000000000000" pitchFamily="65" charset="-120"/>
              </a:rPr>
              <a:t>）</a:t>
            </a:r>
            <a:r>
              <a:rPr lang="en-US" altLang="zh-TW" sz="2000" dirty="0">
                <a:solidFill>
                  <a:schemeClr val="bg2"/>
                </a:solidFill>
                <a:ea typeface="標楷體" panose="03000509000000000000" pitchFamily="65" charset="-120"/>
              </a:rPr>
              <a:t>9324147</a:t>
            </a:r>
          </a:p>
        </p:txBody>
      </p:sp>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511089" y="1340768"/>
            <a:ext cx="7799474" cy="1323439"/>
          </a:xfrm>
          <a:prstGeom prst="rect">
            <a:avLst/>
          </a:prstGeom>
        </p:spPr>
        <p:txBody>
          <a:bodyPr wrap="square">
            <a:spAutoFit/>
          </a:bodyPr>
          <a:lstStyle/>
          <a:p>
            <a:r>
              <a:rPr lang="zh-TW" altLang="en-US" sz="2000" dirty="0" smtClean="0">
                <a:solidFill>
                  <a:schemeClr val="bg2"/>
                </a:solidFill>
                <a:ea typeface="標楷體" panose="03000509000000000000" pitchFamily="65" charset="-120"/>
              </a:rPr>
              <a:t> 新竹</a:t>
            </a:r>
            <a:r>
              <a:rPr lang="zh-TW" altLang="en-US" sz="2000" dirty="0">
                <a:solidFill>
                  <a:schemeClr val="bg2"/>
                </a:solidFill>
                <a:ea typeface="標楷體" panose="03000509000000000000" pitchFamily="65" charset="-120"/>
              </a:rPr>
              <a:t>關西新訓中心（２０６旅）</a:t>
            </a:r>
          </a:p>
          <a:p>
            <a:r>
              <a:rPr lang="zh-TW" altLang="en-US" sz="2000" dirty="0">
                <a:solidFill>
                  <a:schemeClr val="bg2"/>
                </a:solidFill>
                <a:ea typeface="標楷體" panose="03000509000000000000" pitchFamily="65" charset="-120"/>
              </a:rPr>
              <a:t> 搭新竹客運往關西、六福村、中壢區間車於水汴頭站下車約</a:t>
            </a:r>
            <a:r>
              <a:rPr lang="en-US" altLang="zh-TW" sz="2000" dirty="0">
                <a:solidFill>
                  <a:schemeClr val="bg2"/>
                </a:solidFill>
                <a:ea typeface="標楷體" panose="03000509000000000000" pitchFamily="65" charset="-120"/>
              </a:rPr>
              <a:t>30</a:t>
            </a:r>
            <a:r>
              <a:rPr lang="zh-TW" altLang="en-US" sz="2000" dirty="0" smtClean="0">
                <a:solidFill>
                  <a:schemeClr val="bg2"/>
                </a:solidFill>
                <a:ea typeface="標楷體" panose="03000509000000000000" pitchFamily="65" charset="-120"/>
              </a:rPr>
              <a:t>分鐘</a:t>
            </a:r>
            <a:endParaRPr lang="zh-TW" altLang="en-US" sz="2000" dirty="0">
              <a:solidFill>
                <a:schemeClr val="bg2"/>
              </a:solidFill>
              <a:ea typeface="標楷體" panose="03000509000000000000" pitchFamily="65" charset="-120"/>
            </a:endParaRPr>
          </a:p>
          <a:p>
            <a:r>
              <a:rPr lang="zh-TW" altLang="en-US" sz="2000" dirty="0">
                <a:solidFill>
                  <a:schemeClr val="bg2"/>
                </a:solidFill>
                <a:ea typeface="標楷體" panose="03000509000000000000" pitchFamily="65" charset="-120"/>
              </a:rPr>
              <a:t> </a:t>
            </a:r>
            <a:r>
              <a:rPr lang="en-US" altLang="zh-TW" sz="2000" dirty="0">
                <a:solidFill>
                  <a:schemeClr val="bg2"/>
                </a:solidFill>
                <a:ea typeface="標楷體" panose="03000509000000000000" pitchFamily="65" charset="-120"/>
              </a:rPr>
              <a:t>03-5897947</a:t>
            </a:r>
            <a:r>
              <a:rPr lang="zh-TW" altLang="en-US" sz="2000" dirty="0">
                <a:solidFill>
                  <a:schemeClr val="bg2"/>
                </a:solidFill>
                <a:ea typeface="標楷體" panose="03000509000000000000" pitchFamily="65" charset="-120"/>
              </a:rPr>
              <a:t>轉（新竹關西營區－</a:t>
            </a:r>
            <a:r>
              <a:rPr lang="en-US" altLang="zh-TW" sz="2000" dirty="0">
                <a:solidFill>
                  <a:schemeClr val="bg2"/>
                </a:solidFill>
                <a:ea typeface="標楷體" panose="03000509000000000000" pitchFamily="65" charset="-120"/>
              </a:rPr>
              <a:t>206</a:t>
            </a:r>
            <a:r>
              <a:rPr lang="zh-TW" altLang="en-US" sz="2000" dirty="0">
                <a:solidFill>
                  <a:schemeClr val="bg2"/>
                </a:solidFill>
                <a:ea typeface="標楷體" panose="03000509000000000000" pitchFamily="65" charset="-120"/>
              </a:rPr>
              <a:t>旅步一、二、三營）</a:t>
            </a:r>
          </a:p>
          <a:p>
            <a:r>
              <a:rPr lang="zh-TW" altLang="en-US" sz="2000" dirty="0">
                <a:solidFill>
                  <a:schemeClr val="bg2"/>
                </a:solidFill>
                <a:ea typeface="標楷體" panose="03000509000000000000" pitchFamily="65" charset="-120"/>
              </a:rPr>
              <a:t> 新竹關西郵政 </a:t>
            </a:r>
            <a:r>
              <a:rPr lang="en-US" altLang="zh-TW" sz="2000" dirty="0">
                <a:solidFill>
                  <a:schemeClr val="bg2"/>
                </a:solidFill>
                <a:ea typeface="標楷體" panose="03000509000000000000" pitchFamily="65" charset="-120"/>
              </a:rPr>
              <a:t>90732</a:t>
            </a:r>
            <a:r>
              <a:rPr lang="zh-TW" altLang="en-US" sz="2000" dirty="0">
                <a:solidFill>
                  <a:schemeClr val="bg2"/>
                </a:solidFill>
                <a:ea typeface="標楷體" panose="03000509000000000000" pitchFamily="65" charset="-120"/>
              </a:rPr>
              <a:t>附</a:t>
            </a:r>
            <a:r>
              <a:rPr lang="en-US" altLang="zh-TW" sz="2000" dirty="0">
                <a:solidFill>
                  <a:schemeClr val="bg2"/>
                </a:solidFill>
                <a:ea typeface="標楷體" panose="03000509000000000000" pitchFamily="65" charset="-120"/>
              </a:rPr>
              <a:t>11</a:t>
            </a:r>
            <a:r>
              <a:rPr lang="zh-TW" altLang="en-US" sz="2000" dirty="0">
                <a:solidFill>
                  <a:schemeClr val="bg2"/>
                </a:solidFill>
                <a:ea typeface="標楷體" panose="03000509000000000000" pitchFamily="65" charset="-120"/>
              </a:rPr>
              <a:t>、</a:t>
            </a:r>
            <a:r>
              <a:rPr lang="en-US" altLang="zh-TW" sz="2000" dirty="0">
                <a:solidFill>
                  <a:schemeClr val="bg2"/>
                </a:solidFill>
                <a:ea typeface="標楷體" panose="03000509000000000000" pitchFamily="65" charset="-120"/>
              </a:rPr>
              <a:t>21</a:t>
            </a:r>
            <a:r>
              <a:rPr lang="zh-TW" altLang="en-US" sz="2000" dirty="0">
                <a:solidFill>
                  <a:schemeClr val="bg2"/>
                </a:solidFill>
                <a:ea typeface="標楷體" panose="03000509000000000000" pitchFamily="65" charset="-120"/>
              </a:rPr>
              <a:t>、</a:t>
            </a:r>
            <a:r>
              <a:rPr lang="en-US" altLang="zh-TW" sz="2000" dirty="0">
                <a:solidFill>
                  <a:schemeClr val="bg2"/>
                </a:solidFill>
                <a:ea typeface="標楷體" panose="03000509000000000000" pitchFamily="65" charset="-120"/>
              </a:rPr>
              <a:t>31</a:t>
            </a:r>
            <a:r>
              <a:rPr lang="zh-TW" altLang="en-US" sz="2000" dirty="0">
                <a:solidFill>
                  <a:schemeClr val="bg2"/>
                </a:solidFill>
                <a:ea typeface="標楷體" panose="03000509000000000000" pitchFamily="65" charset="-120"/>
              </a:rPr>
              <a:t>號 </a:t>
            </a:r>
          </a:p>
        </p:txBody>
      </p:sp>
      <p:pic>
        <p:nvPicPr>
          <p:cNvPr id="7" name="圖片 6"/>
          <p:cNvPicPr/>
          <p:nvPr/>
        </p:nvPicPr>
        <p:blipFill>
          <a:blip r:embed="rId4">
            <a:extLst>
              <a:ext uri="{28A0092B-C50C-407E-A947-70E740481C1C}">
                <a14:useLocalDpi xmlns:a14="http://schemas.microsoft.com/office/drawing/2010/main" val="0"/>
              </a:ext>
            </a:extLst>
          </a:blip>
          <a:srcRect/>
          <a:stretch>
            <a:fillRect/>
          </a:stretch>
        </p:blipFill>
        <p:spPr bwMode="auto">
          <a:xfrm>
            <a:off x="827583" y="2708920"/>
            <a:ext cx="7482979" cy="3588251"/>
          </a:xfrm>
          <a:prstGeom prst="rect">
            <a:avLst/>
          </a:prstGeom>
          <a:noFill/>
          <a:ln>
            <a:noFill/>
          </a:ln>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583456" y="1196752"/>
            <a:ext cx="8381032" cy="1323439"/>
          </a:xfrm>
          <a:prstGeom prst="rect">
            <a:avLst/>
          </a:prstGeom>
        </p:spPr>
        <p:txBody>
          <a:bodyPr wrap="square">
            <a:spAutoFit/>
          </a:bodyPr>
          <a:lstStyle/>
          <a:p>
            <a:r>
              <a:rPr lang="zh-TW" altLang="en-US" sz="2000" dirty="0" smtClean="0">
                <a:solidFill>
                  <a:schemeClr val="bg2"/>
                </a:solidFill>
                <a:ea typeface="標楷體" panose="03000509000000000000" pitchFamily="65" charset="-120"/>
              </a:rPr>
              <a:t> 頭份</a:t>
            </a:r>
            <a:r>
              <a:rPr lang="zh-TW" altLang="en-US" sz="2000" dirty="0">
                <a:solidFill>
                  <a:schemeClr val="bg2"/>
                </a:solidFill>
                <a:ea typeface="標楷體" panose="03000509000000000000" pitchFamily="65" charset="-120"/>
              </a:rPr>
              <a:t>斗煥坪新訓中心（２０６旅）</a:t>
            </a:r>
          </a:p>
          <a:p>
            <a:r>
              <a:rPr lang="zh-TW" altLang="en-US" sz="2000" dirty="0">
                <a:solidFill>
                  <a:schemeClr val="bg2"/>
                </a:solidFill>
                <a:ea typeface="標楷體" panose="03000509000000000000" pitchFamily="65" charset="-120"/>
              </a:rPr>
              <a:t> 搭火車至竹南車站轉搭苗栗客運往三灣或南庄線在斗煥坪下車約</a:t>
            </a:r>
            <a:r>
              <a:rPr lang="en-US" altLang="zh-TW" sz="2000" dirty="0">
                <a:solidFill>
                  <a:schemeClr val="bg2"/>
                </a:solidFill>
                <a:ea typeface="標楷體" panose="03000509000000000000" pitchFamily="65" charset="-120"/>
              </a:rPr>
              <a:t>30</a:t>
            </a:r>
            <a:r>
              <a:rPr lang="zh-TW" altLang="en-US" sz="2000" dirty="0" smtClean="0">
                <a:solidFill>
                  <a:schemeClr val="bg2"/>
                </a:solidFill>
                <a:ea typeface="標楷體" panose="03000509000000000000" pitchFamily="65" charset="-120"/>
              </a:rPr>
              <a:t>分鐘</a:t>
            </a:r>
            <a:endParaRPr lang="en-US" altLang="zh-TW" sz="2000" dirty="0" smtClean="0">
              <a:solidFill>
                <a:schemeClr val="bg2"/>
              </a:solidFill>
              <a:ea typeface="標楷體" panose="03000509000000000000" pitchFamily="65" charset="-120"/>
            </a:endParaRPr>
          </a:p>
          <a:p>
            <a:r>
              <a:rPr lang="zh-TW" altLang="en-US" sz="2000" dirty="0" smtClean="0">
                <a:solidFill>
                  <a:schemeClr val="bg2"/>
                </a:solidFill>
                <a:ea typeface="標楷體" panose="03000509000000000000" pitchFamily="65" charset="-120"/>
              </a:rPr>
              <a:t>  </a:t>
            </a:r>
            <a:r>
              <a:rPr lang="en-US" altLang="zh-TW" sz="2000" dirty="0" smtClean="0">
                <a:solidFill>
                  <a:schemeClr val="bg2"/>
                </a:solidFill>
                <a:ea typeface="標楷體" panose="03000509000000000000" pitchFamily="65" charset="-120"/>
              </a:rPr>
              <a:t>037-682745</a:t>
            </a:r>
            <a:endParaRPr lang="en-US" altLang="zh-TW" sz="2000" dirty="0">
              <a:solidFill>
                <a:schemeClr val="bg2"/>
              </a:solidFill>
              <a:ea typeface="標楷體" panose="03000509000000000000" pitchFamily="65" charset="-120"/>
            </a:endParaRPr>
          </a:p>
          <a:p>
            <a:r>
              <a:rPr lang="en-US" altLang="zh-TW" sz="2000" dirty="0">
                <a:solidFill>
                  <a:schemeClr val="bg2"/>
                </a:solidFill>
                <a:ea typeface="標楷體" panose="03000509000000000000" pitchFamily="65" charset="-120"/>
              </a:rPr>
              <a:t> </a:t>
            </a:r>
            <a:r>
              <a:rPr lang="zh-TW" altLang="en-US" sz="2000" dirty="0">
                <a:solidFill>
                  <a:schemeClr val="bg2"/>
                </a:solidFill>
                <a:ea typeface="標楷體" panose="03000509000000000000" pitchFamily="65" charset="-120"/>
              </a:rPr>
              <a:t>頭份斗煥坪郵政 </a:t>
            </a:r>
            <a:r>
              <a:rPr lang="en-US" altLang="zh-TW" sz="2000" dirty="0">
                <a:solidFill>
                  <a:schemeClr val="bg2"/>
                </a:solidFill>
                <a:ea typeface="標楷體" panose="03000509000000000000" pitchFamily="65" charset="-120"/>
              </a:rPr>
              <a:t>90732</a:t>
            </a:r>
            <a:r>
              <a:rPr lang="zh-TW" altLang="en-US" sz="2000" dirty="0">
                <a:solidFill>
                  <a:schemeClr val="bg2"/>
                </a:solidFill>
                <a:ea typeface="標楷體" panose="03000509000000000000" pitchFamily="65" charset="-120"/>
              </a:rPr>
              <a:t>附</a:t>
            </a:r>
            <a:r>
              <a:rPr lang="en-US" altLang="zh-TW" sz="2000" dirty="0">
                <a:solidFill>
                  <a:schemeClr val="bg2"/>
                </a:solidFill>
                <a:ea typeface="標楷體" panose="03000509000000000000" pitchFamily="65" charset="-120"/>
              </a:rPr>
              <a:t>41</a:t>
            </a:r>
            <a:r>
              <a:rPr lang="zh-TW" altLang="en-US" sz="2000" dirty="0">
                <a:solidFill>
                  <a:schemeClr val="bg2"/>
                </a:solidFill>
                <a:ea typeface="標楷體" panose="03000509000000000000" pitchFamily="65" charset="-120"/>
              </a:rPr>
              <a:t>或</a:t>
            </a:r>
            <a:r>
              <a:rPr lang="en-US" altLang="zh-TW" sz="2000" dirty="0">
                <a:solidFill>
                  <a:schemeClr val="bg2"/>
                </a:solidFill>
                <a:ea typeface="標楷體" panose="03000509000000000000" pitchFamily="65" charset="-120"/>
              </a:rPr>
              <a:t>51</a:t>
            </a:r>
            <a:r>
              <a:rPr lang="zh-TW" altLang="en-US" sz="2000" dirty="0">
                <a:solidFill>
                  <a:schemeClr val="bg2"/>
                </a:solidFill>
                <a:ea typeface="標楷體" panose="03000509000000000000" pitchFamily="65" charset="-120"/>
              </a:rPr>
              <a:t>號</a:t>
            </a:r>
          </a:p>
        </p:txBody>
      </p:sp>
      <p:pic>
        <p:nvPicPr>
          <p:cNvPr id="6" name="圖片 5"/>
          <p:cNvPicPr/>
          <p:nvPr/>
        </p:nvPicPr>
        <p:blipFill>
          <a:blip r:embed="rId4">
            <a:extLst>
              <a:ext uri="{28A0092B-C50C-407E-A947-70E740481C1C}">
                <a14:useLocalDpi xmlns:a14="http://schemas.microsoft.com/office/drawing/2010/main" val="0"/>
              </a:ext>
            </a:extLst>
          </a:blip>
          <a:srcRect/>
          <a:stretch>
            <a:fillRect/>
          </a:stretch>
        </p:blipFill>
        <p:spPr bwMode="auto">
          <a:xfrm>
            <a:off x="583456" y="2564904"/>
            <a:ext cx="7660952" cy="3934726"/>
          </a:xfrm>
          <a:prstGeom prst="rect">
            <a:avLst/>
          </a:prstGeom>
          <a:noFill/>
          <a:ln>
            <a:noFill/>
          </a:ln>
        </p:spPr>
      </p:pic>
    </p:spTree>
    <p:extLst>
      <p:ext uri="{BB962C8B-B14F-4D97-AF65-F5344CB8AC3E}">
        <p14:creationId xmlns:p14="http://schemas.microsoft.com/office/powerpoint/2010/main" val="30873350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42428" y="1158820"/>
            <a:ext cx="8414345" cy="2000548"/>
          </a:xfrm>
          <a:prstGeom prst="rect">
            <a:avLst/>
          </a:prstGeom>
        </p:spPr>
        <p:txBody>
          <a:bodyPr wrap="square">
            <a:spAutoFit/>
          </a:bodyPr>
          <a:lstStyle/>
          <a:p>
            <a:r>
              <a:rPr lang="zh-TW" altLang="en-US" sz="2400" dirty="0" smtClean="0">
                <a:solidFill>
                  <a:schemeClr val="bg2"/>
                </a:solidFill>
                <a:ea typeface="標楷體" panose="03000509000000000000" pitchFamily="65" charset="-120"/>
              </a:rPr>
              <a:t> </a:t>
            </a:r>
            <a:r>
              <a:rPr lang="zh-TW" altLang="en-US" sz="2000" dirty="0" smtClean="0">
                <a:solidFill>
                  <a:schemeClr val="bg2"/>
                </a:solidFill>
                <a:ea typeface="標楷體" panose="03000509000000000000" pitchFamily="65" charset="-120"/>
              </a:rPr>
              <a:t>臺</a:t>
            </a:r>
            <a:r>
              <a:rPr lang="zh-TW" altLang="en-US" sz="2000" dirty="0">
                <a:solidFill>
                  <a:schemeClr val="bg2"/>
                </a:solidFill>
                <a:ea typeface="標楷體" panose="03000509000000000000" pitchFamily="65" charset="-120"/>
              </a:rPr>
              <a:t>中成功嶺新訓中心（３０２旅、１０４旅） </a:t>
            </a:r>
          </a:p>
          <a:p>
            <a:r>
              <a:rPr lang="zh-TW" altLang="en-US" sz="2000" dirty="0">
                <a:solidFill>
                  <a:schemeClr val="bg2"/>
                </a:solidFill>
                <a:ea typeface="標楷體" panose="03000509000000000000" pitchFamily="65" charset="-120"/>
              </a:rPr>
              <a:t> 台中火車站轉搭台中客運、彰化客運（台中往彰化、鹿港</a:t>
            </a:r>
            <a:r>
              <a:rPr lang="zh-TW" altLang="en-US" sz="2000" dirty="0" smtClean="0">
                <a:solidFill>
                  <a:schemeClr val="bg2"/>
                </a:solidFill>
                <a:ea typeface="標楷體" panose="03000509000000000000" pitchFamily="65" charset="-120"/>
              </a:rPr>
              <a:t>）</a:t>
            </a:r>
            <a:endParaRPr lang="en-US" altLang="zh-TW" sz="2000" dirty="0" smtClean="0">
              <a:solidFill>
                <a:schemeClr val="bg2"/>
              </a:solidFill>
              <a:ea typeface="標楷體" panose="03000509000000000000" pitchFamily="65" charset="-120"/>
            </a:endParaRPr>
          </a:p>
          <a:p>
            <a:r>
              <a:rPr lang="zh-TW" altLang="en-US" sz="2000" dirty="0" smtClean="0">
                <a:solidFill>
                  <a:schemeClr val="bg2"/>
                </a:solidFill>
                <a:ea typeface="標楷體" panose="03000509000000000000" pitchFamily="65" charset="-120"/>
              </a:rPr>
              <a:t> 至</a:t>
            </a:r>
            <a:r>
              <a:rPr lang="zh-TW" altLang="en-US" sz="2000" dirty="0">
                <a:solidFill>
                  <a:schemeClr val="bg2"/>
                </a:solidFill>
                <a:ea typeface="標楷體" panose="03000509000000000000" pitchFamily="65" charset="-120"/>
              </a:rPr>
              <a:t>成功站</a:t>
            </a:r>
            <a:r>
              <a:rPr lang="zh-TW" altLang="en-US" sz="2000" dirty="0" smtClean="0">
                <a:solidFill>
                  <a:schemeClr val="bg2"/>
                </a:solidFill>
                <a:ea typeface="標楷體" panose="03000509000000000000" pitchFamily="65" charset="-120"/>
              </a:rPr>
              <a:t>下車</a:t>
            </a:r>
            <a:endParaRPr lang="zh-TW" altLang="en-US" sz="2000" dirty="0">
              <a:solidFill>
                <a:schemeClr val="bg2"/>
              </a:solidFill>
              <a:ea typeface="標楷體" panose="03000509000000000000" pitchFamily="65" charset="-120"/>
            </a:endParaRPr>
          </a:p>
          <a:p>
            <a:r>
              <a:rPr lang="zh-TW" altLang="en-US" sz="2000" dirty="0">
                <a:solidFill>
                  <a:schemeClr val="bg2"/>
                </a:solidFill>
                <a:ea typeface="標楷體" panose="03000509000000000000" pitchFamily="65" charset="-120"/>
              </a:rPr>
              <a:t> 台中成功嶺郵政 </a:t>
            </a:r>
            <a:r>
              <a:rPr lang="en-US" altLang="zh-TW" sz="2000" dirty="0">
                <a:solidFill>
                  <a:schemeClr val="bg2"/>
                </a:solidFill>
                <a:ea typeface="標楷體" panose="03000509000000000000" pitchFamily="65" charset="-120"/>
              </a:rPr>
              <a:t>90734</a:t>
            </a:r>
            <a:r>
              <a:rPr lang="zh-TW" altLang="en-US" sz="2000" dirty="0">
                <a:solidFill>
                  <a:schemeClr val="bg2"/>
                </a:solidFill>
                <a:ea typeface="標楷體" panose="03000509000000000000" pitchFamily="65" charset="-120"/>
              </a:rPr>
              <a:t>號（</a:t>
            </a:r>
            <a:r>
              <a:rPr lang="en-US" altLang="zh-TW" sz="2000" dirty="0">
                <a:solidFill>
                  <a:schemeClr val="bg2"/>
                </a:solidFill>
                <a:ea typeface="標楷體" panose="03000509000000000000" pitchFamily="65" charset="-120"/>
              </a:rPr>
              <a:t>302</a:t>
            </a:r>
            <a:r>
              <a:rPr lang="zh-TW" altLang="en-US" sz="2000" dirty="0">
                <a:solidFill>
                  <a:schemeClr val="bg2"/>
                </a:solidFill>
                <a:ea typeface="標楷體" panose="03000509000000000000" pitchFamily="65" charset="-120"/>
              </a:rPr>
              <a:t>旅）</a:t>
            </a:r>
          </a:p>
          <a:p>
            <a:r>
              <a:rPr lang="zh-TW" altLang="en-US" sz="2000" dirty="0">
                <a:solidFill>
                  <a:schemeClr val="bg2"/>
                </a:solidFill>
                <a:ea typeface="標楷體" panose="03000509000000000000" pitchFamily="65" charset="-120"/>
              </a:rPr>
              <a:t> 台中成功嶺郵政 </a:t>
            </a:r>
            <a:r>
              <a:rPr lang="en-US" altLang="zh-TW" sz="2000" dirty="0">
                <a:solidFill>
                  <a:schemeClr val="bg2"/>
                </a:solidFill>
                <a:ea typeface="標楷體" panose="03000509000000000000" pitchFamily="65" charset="-120"/>
              </a:rPr>
              <a:t>90716</a:t>
            </a:r>
            <a:r>
              <a:rPr lang="zh-TW" altLang="en-US" sz="2000" dirty="0">
                <a:solidFill>
                  <a:schemeClr val="bg2"/>
                </a:solidFill>
                <a:ea typeface="標楷體" panose="03000509000000000000" pitchFamily="65" charset="-120"/>
              </a:rPr>
              <a:t>號（</a:t>
            </a:r>
            <a:r>
              <a:rPr lang="en-US" altLang="zh-TW" sz="2000" dirty="0">
                <a:solidFill>
                  <a:schemeClr val="bg2"/>
                </a:solidFill>
                <a:ea typeface="標楷體" panose="03000509000000000000" pitchFamily="65" charset="-120"/>
              </a:rPr>
              <a:t>104</a:t>
            </a:r>
            <a:r>
              <a:rPr lang="zh-TW" altLang="en-US" sz="2000" dirty="0">
                <a:solidFill>
                  <a:schemeClr val="bg2"/>
                </a:solidFill>
                <a:ea typeface="標楷體" panose="03000509000000000000" pitchFamily="65" charset="-120"/>
              </a:rPr>
              <a:t>旅）</a:t>
            </a:r>
          </a:p>
          <a:p>
            <a:r>
              <a:rPr lang="zh-TW" altLang="en-US" sz="2000" dirty="0">
                <a:solidFill>
                  <a:schemeClr val="bg2"/>
                </a:solidFill>
                <a:ea typeface="標楷體" panose="03000509000000000000" pitchFamily="65" charset="-120"/>
              </a:rPr>
              <a:t> 總機（</a:t>
            </a:r>
            <a:r>
              <a:rPr lang="en-US" altLang="zh-TW" sz="2000" dirty="0">
                <a:solidFill>
                  <a:schemeClr val="bg2"/>
                </a:solidFill>
                <a:ea typeface="標楷體" panose="03000509000000000000" pitchFamily="65" charset="-120"/>
              </a:rPr>
              <a:t>04</a:t>
            </a:r>
            <a:r>
              <a:rPr lang="zh-TW" altLang="en-US" sz="2000" dirty="0">
                <a:solidFill>
                  <a:schemeClr val="bg2"/>
                </a:solidFill>
                <a:ea typeface="標楷體" panose="03000509000000000000" pitchFamily="65" charset="-120"/>
              </a:rPr>
              <a:t>）</a:t>
            </a:r>
            <a:r>
              <a:rPr lang="en-US" altLang="zh-TW" sz="2000" dirty="0">
                <a:solidFill>
                  <a:schemeClr val="bg2"/>
                </a:solidFill>
                <a:ea typeface="標楷體" panose="03000509000000000000" pitchFamily="65" charset="-120"/>
              </a:rPr>
              <a:t>23366106</a:t>
            </a:r>
            <a:r>
              <a:rPr lang="zh-TW" altLang="en-US" sz="2000" dirty="0">
                <a:solidFill>
                  <a:schemeClr val="bg2"/>
                </a:solidFill>
                <a:ea typeface="標楷體" panose="03000509000000000000" pitchFamily="65" charset="-120"/>
              </a:rPr>
              <a:t>（</a:t>
            </a:r>
            <a:r>
              <a:rPr lang="en-US" altLang="zh-TW" sz="2000" dirty="0">
                <a:solidFill>
                  <a:schemeClr val="bg2"/>
                </a:solidFill>
                <a:ea typeface="標楷體" panose="03000509000000000000" pitchFamily="65" charset="-120"/>
              </a:rPr>
              <a:t>302</a:t>
            </a:r>
            <a:r>
              <a:rPr lang="zh-TW" altLang="en-US" sz="2000" dirty="0">
                <a:solidFill>
                  <a:schemeClr val="bg2"/>
                </a:solidFill>
                <a:ea typeface="標楷體" panose="03000509000000000000" pitchFamily="65" charset="-120"/>
              </a:rPr>
              <a:t>旅）</a:t>
            </a:r>
            <a:r>
              <a:rPr lang="en-US" altLang="zh-TW" sz="2000" dirty="0">
                <a:solidFill>
                  <a:schemeClr val="bg2"/>
                </a:solidFill>
                <a:ea typeface="標楷體" panose="03000509000000000000" pitchFamily="65" charset="-120"/>
              </a:rPr>
              <a:t>23381300 </a:t>
            </a:r>
            <a:r>
              <a:rPr lang="zh-TW" altLang="en-US" sz="2000" dirty="0">
                <a:solidFill>
                  <a:schemeClr val="bg2"/>
                </a:solidFill>
                <a:ea typeface="標楷體" panose="03000509000000000000" pitchFamily="65" charset="-120"/>
              </a:rPr>
              <a:t>（</a:t>
            </a:r>
            <a:r>
              <a:rPr lang="en-US" altLang="zh-TW" sz="2000" dirty="0">
                <a:solidFill>
                  <a:schemeClr val="bg2"/>
                </a:solidFill>
                <a:ea typeface="標楷體" panose="03000509000000000000" pitchFamily="65" charset="-120"/>
              </a:rPr>
              <a:t>104</a:t>
            </a:r>
            <a:r>
              <a:rPr lang="zh-TW" altLang="en-US" sz="2000" dirty="0">
                <a:solidFill>
                  <a:schemeClr val="bg2"/>
                </a:solidFill>
                <a:ea typeface="標楷體" panose="03000509000000000000" pitchFamily="65" charset="-120"/>
              </a:rPr>
              <a:t>旅）</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169021"/>
            <a:ext cx="6984776" cy="349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006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88444" y="2348880"/>
            <a:ext cx="8167112" cy="3323987"/>
          </a:xfrm>
          <a:prstGeom prst="rect">
            <a:avLst/>
          </a:prstGeom>
        </p:spPr>
        <p:txBody>
          <a:bodyPr wrap="square">
            <a:spAutoFit/>
          </a:bodyPr>
          <a:lstStyle/>
          <a:p>
            <a:r>
              <a:rPr lang="zh-TW" altLang="en-US" sz="3000" dirty="0" smtClean="0">
                <a:solidFill>
                  <a:schemeClr val="bg2"/>
                </a:solidFill>
                <a:ea typeface="標楷體" panose="03000509000000000000" pitchFamily="65" charset="-120"/>
              </a:rPr>
              <a:t>嘉義中坑新訓中心（２５７旅）</a:t>
            </a:r>
            <a:endParaRPr lang="en-US" altLang="zh-TW" sz="3000" dirty="0" smtClean="0">
              <a:solidFill>
                <a:schemeClr val="bg2"/>
              </a:solidFill>
              <a:ea typeface="標楷體" panose="03000509000000000000" pitchFamily="65" charset="-120"/>
            </a:endParaRPr>
          </a:p>
          <a:p>
            <a:r>
              <a:rPr lang="zh-TW" altLang="en-US" sz="3000" dirty="0" smtClean="0">
                <a:solidFill>
                  <a:schemeClr val="bg2"/>
                </a:solidFill>
                <a:ea typeface="標楷體" panose="03000509000000000000" pitchFamily="65" charset="-120"/>
              </a:rPr>
              <a:t>臺南官田（２０３旅）新中、大內新訓中心</a:t>
            </a:r>
            <a:endParaRPr lang="en-US" altLang="zh-TW" sz="3000" dirty="0" smtClean="0">
              <a:solidFill>
                <a:schemeClr val="bg2"/>
              </a:solidFill>
              <a:ea typeface="標楷體" panose="03000509000000000000" pitchFamily="65" charset="-120"/>
            </a:endParaRPr>
          </a:p>
          <a:p>
            <a:r>
              <a:rPr lang="en-US" altLang="zh-TW" sz="3000" dirty="0" smtClean="0">
                <a:solidFill>
                  <a:schemeClr val="bg2"/>
                </a:solidFill>
                <a:ea typeface="標楷體" panose="03000509000000000000" pitchFamily="65" charset="-120"/>
              </a:rPr>
              <a:t>6</a:t>
            </a:r>
            <a:r>
              <a:rPr lang="zh-TW" altLang="en-US" sz="3000" dirty="0" smtClean="0">
                <a:solidFill>
                  <a:schemeClr val="bg2"/>
                </a:solidFill>
                <a:ea typeface="標楷體" panose="03000509000000000000" pitchFamily="65" charset="-120"/>
              </a:rPr>
              <a:t>軍團幹訓班－龍潭凌雲崗營區</a:t>
            </a:r>
            <a:endParaRPr lang="en-US" altLang="zh-TW" sz="3000" dirty="0" smtClean="0">
              <a:solidFill>
                <a:schemeClr val="bg2"/>
              </a:solidFill>
              <a:ea typeface="標楷體" panose="03000509000000000000" pitchFamily="65" charset="-120"/>
            </a:endParaRPr>
          </a:p>
          <a:p>
            <a:r>
              <a:rPr lang="en-US" altLang="zh-TW" sz="3000" dirty="0" smtClean="0">
                <a:solidFill>
                  <a:schemeClr val="bg2"/>
                </a:solidFill>
                <a:ea typeface="標楷體" panose="03000509000000000000" pitchFamily="65" charset="-120"/>
              </a:rPr>
              <a:t>10</a:t>
            </a:r>
            <a:r>
              <a:rPr lang="zh-TW" altLang="en-US" sz="3000" dirty="0" smtClean="0">
                <a:solidFill>
                  <a:schemeClr val="bg2"/>
                </a:solidFill>
                <a:ea typeface="標楷體" panose="03000509000000000000" pitchFamily="65" charset="-120"/>
              </a:rPr>
              <a:t>軍團幹訓班－台中竹子坑營區</a:t>
            </a:r>
            <a:endParaRPr lang="en-US" altLang="zh-TW" sz="3000" dirty="0" smtClean="0">
              <a:solidFill>
                <a:schemeClr val="bg2"/>
              </a:solidFill>
              <a:ea typeface="標楷體" panose="03000509000000000000" pitchFamily="65" charset="-120"/>
            </a:endParaRPr>
          </a:p>
          <a:p>
            <a:r>
              <a:rPr lang="zh-TW" altLang="en-US" sz="3000" dirty="0" smtClean="0">
                <a:solidFill>
                  <a:schemeClr val="bg2"/>
                </a:solidFill>
                <a:ea typeface="標楷體" panose="03000509000000000000" pitchFamily="65" charset="-120"/>
              </a:rPr>
              <a:t>花蓮防衛指揮部幹訓班－花蓮復興南營區</a:t>
            </a:r>
            <a:endParaRPr lang="en-US" altLang="zh-TW" sz="3000" dirty="0" smtClean="0">
              <a:solidFill>
                <a:schemeClr val="bg2"/>
              </a:solidFill>
              <a:ea typeface="標楷體" panose="03000509000000000000" pitchFamily="65" charset="-120"/>
            </a:endParaRPr>
          </a:p>
          <a:p>
            <a:r>
              <a:rPr lang="zh-TW" altLang="en-US" sz="3000" dirty="0" smtClean="0">
                <a:solidFill>
                  <a:schemeClr val="bg2"/>
                </a:solidFill>
                <a:ea typeface="標楷體" panose="03000509000000000000" pitchFamily="65" charset="-120"/>
              </a:rPr>
              <a:t>海軍新訓中心－高雄左營新訓中心</a:t>
            </a:r>
            <a:endParaRPr lang="en-US" altLang="zh-TW" sz="3000" dirty="0" smtClean="0">
              <a:solidFill>
                <a:schemeClr val="bg2"/>
              </a:solidFill>
              <a:ea typeface="標楷體" panose="03000509000000000000" pitchFamily="65" charset="-120"/>
            </a:endParaRPr>
          </a:p>
          <a:p>
            <a:r>
              <a:rPr lang="zh-TW" altLang="en-US" sz="3000" dirty="0" smtClean="0">
                <a:solidFill>
                  <a:schemeClr val="bg2"/>
                </a:solidFill>
                <a:ea typeface="標楷體" panose="03000509000000000000" pitchFamily="65" charset="-120"/>
              </a:rPr>
              <a:t>海軍陸戰隊新兵訓練中心－屏東龍泉新訓中心</a:t>
            </a:r>
            <a:endParaRPr lang="zh-TW" altLang="en-US" sz="3000" dirty="0">
              <a:solidFill>
                <a:schemeClr val="bg2"/>
              </a:solidFill>
              <a:ea typeface="標楷體" panose="03000509000000000000" pitchFamily="65" charset="-120"/>
            </a:endParaRPr>
          </a:p>
        </p:txBody>
      </p:sp>
      <p:sp>
        <p:nvSpPr>
          <p:cNvPr id="6" name="矩形 5"/>
          <p:cNvSpPr/>
          <p:nvPr/>
        </p:nvSpPr>
        <p:spPr>
          <a:xfrm>
            <a:off x="2195736" y="1348714"/>
            <a:ext cx="433965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cap="none" spc="0" dirty="0" smtClean="0">
                <a:ln w="11430"/>
                <a:solidFill>
                  <a:srgbClr val="C00000"/>
                </a:solidFill>
                <a:effectLst>
                  <a:outerShdw blurRad="50800" dist="39000" dir="5460000" algn="tl">
                    <a:srgbClr val="000000">
                      <a:alpha val="38000"/>
                    </a:srgbClr>
                  </a:outerShdw>
                </a:effectLst>
                <a:ea typeface="標楷體" panose="03000509000000000000" pitchFamily="65" charset="-120"/>
              </a:rPr>
              <a:t>其他新訓中心</a:t>
            </a:r>
            <a:endParaRPr lang="zh-TW" altLang="en-US" sz="5400" b="1" cap="none" spc="0" dirty="0">
              <a:ln w="11430"/>
              <a:solidFill>
                <a:srgbClr val="C00000"/>
              </a:solidFill>
              <a:effectLst>
                <a:outerShdw blurRad="50800" dist="39000" dir="5460000" algn="tl">
                  <a:srgbClr val="000000">
                    <a:alpha val="38000"/>
                  </a:srgbClr>
                </a:outerShdw>
              </a:effectLst>
              <a:ea typeface="標楷體" panose="03000509000000000000" pitchFamily="65" charset="-120"/>
            </a:endParaRPr>
          </a:p>
        </p:txBody>
      </p:sp>
    </p:spTree>
    <p:extLst>
      <p:ext uri="{BB962C8B-B14F-4D97-AF65-F5344CB8AC3E}">
        <p14:creationId xmlns:p14="http://schemas.microsoft.com/office/powerpoint/2010/main" val="3581006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619672" y="1196752"/>
            <a:ext cx="57246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cap="none" spc="0" dirty="0" smtClean="0">
                <a:ln w="11430"/>
                <a:solidFill>
                  <a:srgbClr val="C00000"/>
                </a:solidFill>
                <a:effectLst>
                  <a:outerShdw blurRad="50800" dist="39000" dir="5460000" algn="tl">
                    <a:srgbClr val="000000">
                      <a:alpha val="38000"/>
                    </a:srgbClr>
                  </a:outerShdw>
                </a:effectLst>
                <a:ea typeface="標楷體" panose="03000509000000000000" pitchFamily="65" charset="-120"/>
              </a:rPr>
              <a:t>兵役業務洽詢電話</a:t>
            </a:r>
            <a:endParaRPr lang="zh-TW" altLang="en-US" sz="5400" b="1" cap="none" spc="0" dirty="0">
              <a:ln w="11430"/>
              <a:solidFill>
                <a:srgbClr val="C00000"/>
              </a:solidFill>
              <a:effectLst>
                <a:outerShdw blurRad="50800" dist="39000" dir="5460000" algn="tl">
                  <a:srgbClr val="000000">
                    <a:alpha val="38000"/>
                  </a:srgbClr>
                </a:outerShdw>
              </a:effectLst>
              <a:ea typeface="標楷體" panose="03000509000000000000" pitchFamily="65" charset="-120"/>
            </a:endParaRPr>
          </a:p>
        </p:txBody>
      </p:sp>
      <p:sp>
        <p:nvSpPr>
          <p:cNvPr id="3" name="文字方塊 2"/>
          <p:cNvSpPr txBox="1"/>
          <p:nvPr/>
        </p:nvSpPr>
        <p:spPr>
          <a:xfrm>
            <a:off x="760758" y="2120082"/>
            <a:ext cx="7416824" cy="1661993"/>
          </a:xfrm>
          <a:prstGeom prst="rect">
            <a:avLst/>
          </a:prstGeom>
          <a:noFill/>
        </p:spPr>
        <p:txBody>
          <a:bodyPr wrap="square" rtlCol="0">
            <a:spAutoFit/>
          </a:bodyPr>
          <a:lstStyle/>
          <a:p>
            <a:r>
              <a:rPr lang="zh-TW" altLang="en-US" sz="3400" dirty="0" smtClean="0">
                <a:solidFill>
                  <a:schemeClr val="bg2"/>
                </a:solidFill>
                <a:ea typeface="標楷體" panose="03000509000000000000" pitchFamily="65" charset="-120"/>
              </a:rPr>
              <a:t>臺北校區日間部：</a:t>
            </a:r>
            <a:r>
              <a:rPr lang="en-US" altLang="zh-TW" sz="3400" dirty="0" smtClean="0">
                <a:solidFill>
                  <a:schemeClr val="bg2"/>
                </a:solidFill>
                <a:ea typeface="標楷體" panose="03000509000000000000" pitchFamily="65" charset="-120"/>
              </a:rPr>
              <a:t>02-27821862</a:t>
            </a:r>
            <a:r>
              <a:rPr lang="zh-TW" altLang="en-US" sz="3400" dirty="0" smtClean="0">
                <a:solidFill>
                  <a:schemeClr val="bg2"/>
                </a:solidFill>
                <a:ea typeface="標楷體" panose="03000509000000000000" pitchFamily="65" charset="-120"/>
              </a:rPr>
              <a:t>轉</a:t>
            </a:r>
            <a:r>
              <a:rPr lang="en-US" altLang="zh-TW" sz="3400" dirty="0" smtClean="0">
                <a:solidFill>
                  <a:schemeClr val="bg2"/>
                </a:solidFill>
                <a:ea typeface="標楷體" panose="03000509000000000000" pitchFamily="65" charset="-120"/>
              </a:rPr>
              <a:t>237</a:t>
            </a:r>
          </a:p>
          <a:p>
            <a:r>
              <a:rPr lang="zh-TW" altLang="en-US" sz="3400" dirty="0" smtClean="0">
                <a:solidFill>
                  <a:schemeClr val="bg2"/>
                </a:solidFill>
                <a:ea typeface="標楷體" panose="03000509000000000000" pitchFamily="65" charset="-120"/>
              </a:rPr>
              <a:t>臺北校區進修部：</a:t>
            </a:r>
            <a:r>
              <a:rPr lang="en-US" altLang="zh-TW" sz="3400" dirty="0" smtClean="0">
                <a:solidFill>
                  <a:schemeClr val="bg2"/>
                </a:solidFill>
                <a:ea typeface="標楷體" panose="03000509000000000000" pitchFamily="65" charset="-120"/>
              </a:rPr>
              <a:t>02-27821862</a:t>
            </a:r>
            <a:r>
              <a:rPr lang="zh-TW" altLang="en-US" sz="3400" dirty="0" smtClean="0">
                <a:solidFill>
                  <a:schemeClr val="bg2"/>
                </a:solidFill>
                <a:ea typeface="標楷體" panose="03000509000000000000" pitchFamily="65" charset="-120"/>
              </a:rPr>
              <a:t>轉</a:t>
            </a:r>
            <a:r>
              <a:rPr lang="en-US" altLang="zh-TW" sz="3400" dirty="0" smtClean="0">
                <a:solidFill>
                  <a:schemeClr val="bg2"/>
                </a:solidFill>
                <a:ea typeface="標楷體" panose="03000509000000000000" pitchFamily="65" charset="-120"/>
              </a:rPr>
              <a:t>220</a:t>
            </a:r>
          </a:p>
          <a:p>
            <a:r>
              <a:rPr lang="zh-TW" altLang="en-US" sz="3400" dirty="0" smtClean="0">
                <a:solidFill>
                  <a:schemeClr val="bg2"/>
                </a:solidFill>
                <a:ea typeface="標楷體" panose="03000509000000000000" pitchFamily="65" charset="-120"/>
              </a:rPr>
              <a:t>新竹校區學務組：</a:t>
            </a:r>
            <a:r>
              <a:rPr lang="en-US" altLang="zh-TW" sz="3400" dirty="0" smtClean="0">
                <a:solidFill>
                  <a:schemeClr val="bg2"/>
                </a:solidFill>
                <a:ea typeface="標楷體" panose="03000509000000000000" pitchFamily="65" charset="-120"/>
              </a:rPr>
              <a:t>03-5935707</a:t>
            </a:r>
            <a:r>
              <a:rPr lang="zh-TW" altLang="en-US" sz="3400" dirty="0" smtClean="0">
                <a:solidFill>
                  <a:schemeClr val="bg2"/>
                </a:solidFill>
                <a:ea typeface="標楷體" panose="03000509000000000000" pitchFamily="65" charset="-120"/>
              </a:rPr>
              <a:t>轉</a:t>
            </a:r>
            <a:r>
              <a:rPr lang="en-US" altLang="zh-TW" sz="3400" dirty="0" smtClean="0">
                <a:solidFill>
                  <a:schemeClr val="bg2"/>
                </a:solidFill>
                <a:ea typeface="標楷體" panose="03000509000000000000" pitchFamily="65" charset="-120"/>
              </a:rPr>
              <a:t>112</a:t>
            </a:r>
            <a:endParaRPr lang="zh-TW" altLang="en-US" sz="3400" dirty="0">
              <a:solidFill>
                <a:schemeClr val="bg2"/>
              </a:solidFill>
              <a:ea typeface="標楷體" panose="03000509000000000000" pitchFamily="65" charset="-12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3" y="3894530"/>
            <a:ext cx="5436612" cy="2702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006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340768"/>
            <a:ext cx="2597444" cy="432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755576" y="2780928"/>
            <a:ext cx="4680520" cy="861774"/>
          </a:xfrm>
          <a:prstGeom prst="rect">
            <a:avLst/>
          </a:prstGeom>
          <a:noFill/>
        </p:spPr>
        <p:txBody>
          <a:bodyPr wrap="square" rtlCol="0">
            <a:spAutoFit/>
          </a:bodyPr>
          <a:lstStyle/>
          <a:p>
            <a:r>
              <a:rPr lang="zh-TW" altLang="en-US" sz="5000" dirty="0" smtClean="0">
                <a:solidFill>
                  <a:schemeClr val="bg2"/>
                </a:solidFill>
                <a:ea typeface="華康勘亭流" panose="03000809000000000000" pitchFamily="65" charset="-120"/>
              </a:rPr>
              <a:t>未來服役生活</a:t>
            </a:r>
            <a:endParaRPr lang="zh-TW" altLang="en-US" sz="5000" dirty="0">
              <a:solidFill>
                <a:schemeClr val="bg2"/>
              </a:solidFill>
              <a:ea typeface="華康勘亭流" panose="03000809000000000000" pitchFamily="65" charset="-120"/>
            </a:endParaRPr>
          </a:p>
        </p:txBody>
      </p:sp>
      <p:sp>
        <p:nvSpPr>
          <p:cNvPr id="8" name="矩形 7"/>
          <p:cNvSpPr/>
          <p:nvPr/>
        </p:nvSpPr>
        <p:spPr>
          <a:xfrm>
            <a:off x="1403648" y="3933056"/>
            <a:ext cx="36327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cap="none" spc="0" dirty="0" smtClean="0">
                <a:ln w="11430"/>
                <a:solidFill>
                  <a:schemeClr val="bg2">
                    <a:lumMod val="75000"/>
                  </a:schemeClr>
                </a:solidFill>
                <a:effectLst>
                  <a:outerShdw blurRad="50800" dist="39000" dir="5460000" algn="tl">
                    <a:srgbClr val="000000">
                      <a:alpha val="38000"/>
                    </a:srgbClr>
                  </a:outerShdw>
                </a:effectLst>
                <a:ea typeface="標楷體" panose="03000509000000000000" pitchFamily="65" charset="-120"/>
              </a:rPr>
              <a:t>平安</a:t>
            </a:r>
            <a:r>
              <a:rPr lang="en-US" altLang="zh-TW" sz="5400" b="1" cap="none" spc="0" dirty="0" smtClean="0">
                <a:ln w="11430"/>
                <a:solidFill>
                  <a:schemeClr val="bg2">
                    <a:lumMod val="75000"/>
                  </a:schemeClr>
                </a:solidFill>
                <a:effectLst>
                  <a:outerShdw blurRad="50800" dist="39000" dir="5460000" algn="tl">
                    <a:srgbClr val="000000">
                      <a:alpha val="38000"/>
                    </a:srgbClr>
                  </a:outerShdw>
                </a:effectLst>
                <a:ea typeface="標楷體" panose="03000509000000000000" pitchFamily="65" charset="-120"/>
              </a:rPr>
              <a:t>!</a:t>
            </a:r>
            <a:r>
              <a:rPr lang="zh-TW" altLang="en-US" sz="5400" b="1" cap="none" spc="0" dirty="0" smtClean="0">
                <a:ln w="11430"/>
                <a:solidFill>
                  <a:schemeClr val="bg2">
                    <a:lumMod val="75000"/>
                  </a:schemeClr>
                </a:solidFill>
                <a:effectLst>
                  <a:outerShdw blurRad="50800" dist="39000" dir="5460000" algn="tl">
                    <a:srgbClr val="000000">
                      <a:alpha val="38000"/>
                    </a:srgbClr>
                  </a:outerShdw>
                </a:effectLst>
                <a:ea typeface="標楷體" panose="03000509000000000000" pitchFamily="65" charset="-120"/>
              </a:rPr>
              <a:t>愉快</a:t>
            </a:r>
            <a:r>
              <a:rPr lang="en-US" altLang="zh-TW" sz="5400" b="1" cap="none" spc="0" dirty="0" smtClean="0">
                <a:ln w="11430"/>
                <a:solidFill>
                  <a:schemeClr val="bg2">
                    <a:lumMod val="75000"/>
                  </a:schemeClr>
                </a:solidFill>
                <a:effectLst>
                  <a:outerShdw blurRad="50800" dist="39000" dir="5460000" algn="tl">
                    <a:srgbClr val="000000">
                      <a:alpha val="38000"/>
                    </a:srgbClr>
                  </a:outerShdw>
                </a:effectLst>
                <a:ea typeface="標楷體" panose="03000509000000000000" pitchFamily="65" charset="-120"/>
              </a:rPr>
              <a:t>! </a:t>
            </a:r>
            <a:endParaRPr lang="zh-TW" altLang="en-US" sz="5400" b="1" cap="none" spc="0" dirty="0">
              <a:ln w="11430"/>
              <a:solidFill>
                <a:schemeClr val="bg2">
                  <a:lumMod val="75000"/>
                </a:schemeClr>
              </a:solidFill>
              <a:effectLst>
                <a:outerShdw blurRad="50800" dist="39000" dir="5460000" algn="tl">
                  <a:srgbClr val="000000">
                    <a:alpha val="38000"/>
                  </a:srgbClr>
                </a:outerShdw>
              </a:effectLst>
              <a:ea typeface="標楷體" panose="03000509000000000000" pitchFamily="65" charset="-120"/>
            </a:endParaRPr>
          </a:p>
        </p:txBody>
      </p:sp>
      <p:sp>
        <p:nvSpPr>
          <p:cNvPr id="10" name="矩形 9"/>
          <p:cNvSpPr/>
          <p:nvPr/>
        </p:nvSpPr>
        <p:spPr>
          <a:xfrm>
            <a:off x="323528" y="1556792"/>
            <a:ext cx="5032147" cy="923330"/>
          </a:xfrm>
          <a:prstGeom prst="rect">
            <a:avLst/>
          </a:prstGeom>
          <a:noFill/>
        </p:spPr>
        <p:txBody>
          <a:bodyPr wrap="none" lIns="91440" tIns="45720" rIns="91440" bIns="45720">
            <a:spAutoFit/>
          </a:bodyPr>
          <a:lstStyle/>
          <a:p>
            <a:pPr algn="ctr"/>
            <a:r>
              <a:rPr lang="zh-TW" altLang="en-US" sz="5400" b="1" cap="none" spc="0" dirty="0" smtClean="0">
                <a:ln w="10541" cmpd="sng">
                  <a:solidFill>
                    <a:schemeClr val="accent1">
                      <a:shade val="88000"/>
                      <a:satMod val="110000"/>
                    </a:schemeClr>
                  </a:solidFill>
                  <a:prstDash val="solid"/>
                </a:ln>
                <a:solidFill>
                  <a:schemeClr val="bg2">
                    <a:lumMod val="60000"/>
                    <a:lumOff val="40000"/>
                  </a:schemeClr>
                </a:solidFill>
                <a:effectLst/>
                <a:ea typeface="標楷體" panose="03000509000000000000" pitchFamily="65" charset="-120"/>
              </a:rPr>
              <a:t>預祝各位同學：</a:t>
            </a:r>
            <a:endParaRPr lang="zh-TW" altLang="en-US" sz="5400" b="1" cap="none" spc="0" dirty="0">
              <a:ln w="10541" cmpd="sng">
                <a:solidFill>
                  <a:schemeClr val="accent1">
                    <a:shade val="88000"/>
                    <a:satMod val="110000"/>
                  </a:schemeClr>
                </a:solidFill>
                <a:prstDash val="solid"/>
              </a:ln>
              <a:solidFill>
                <a:schemeClr val="bg2">
                  <a:lumMod val="60000"/>
                  <a:lumOff val="40000"/>
                </a:schemeClr>
              </a:solidFill>
              <a:effectLst/>
            </a:endParaRPr>
          </a:p>
        </p:txBody>
      </p:sp>
      <p:sp>
        <p:nvSpPr>
          <p:cNvPr id="11" name="文字方塊 10"/>
          <p:cNvSpPr txBox="1"/>
          <p:nvPr/>
        </p:nvSpPr>
        <p:spPr>
          <a:xfrm>
            <a:off x="251520" y="5663530"/>
            <a:ext cx="5472608" cy="584775"/>
          </a:xfrm>
          <a:prstGeom prst="rect">
            <a:avLst/>
          </a:prstGeom>
          <a:noFill/>
        </p:spPr>
        <p:txBody>
          <a:bodyPr wrap="square" rtlCol="0">
            <a:spAutoFit/>
          </a:bodyPr>
          <a:lstStyle/>
          <a:p>
            <a:r>
              <a:rPr lang="zh-TW" altLang="en-US" sz="3200" dirty="0" smtClean="0">
                <a:solidFill>
                  <a:schemeClr val="bg2"/>
                </a:solidFill>
                <a:ea typeface="標楷體" panose="03000509000000000000" pitchFamily="65" charset="-120"/>
              </a:rPr>
              <a:t>軍訓室、生活輔導組  關心您</a:t>
            </a:r>
            <a:endParaRPr lang="zh-TW" altLang="en-US" sz="3200" dirty="0">
              <a:solidFill>
                <a:schemeClr val="bg2"/>
              </a:solidFill>
              <a:ea typeface="標楷體" panose="03000509000000000000" pitchFamily="65" charset="-120"/>
            </a:endParaRPr>
          </a:p>
        </p:txBody>
      </p:sp>
    </p:spTree>
    <p:extLst>
      <p:ext uri="{BB962C8B-B14F-4D97-AF65-F5344CB8AC3E}">
        <p14:creationId xmlns:p14="http://schemas.microsoft.com/office/powerpoint/2010/main" val="2540586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55576" y="1166843"/>
            <a:ext cx="7416824" cy="5324535"/>
          </a:xfrm>
          <a:prstGeom prst="rect">
            <a:avLst/>
          </a:prstGeom>
        </p:spPr>
        <p:txBody>
          <a:bodyPr wrap="square">
            <a:spAutoFit/>
          </a:bodyPr>
          <a:lstStyle/>
          <a:p>
            <a:r>
              <a:rPr lang="zh-TW" altLang="en-US" sz="2800" dirty="0" smtClean="0">
                <a:solidFill>
                  <a:srgbClr val="C00000"/>
                </a:solidFill>
                <a:ea typeface="標楷體" panose="03000509000000000000" pitchFamily="65" charset="-120"/>
              </a:rPr>
              <a:t>徵兵檢查</a:t>
            </a:r>
            <a:r>
              <a:rPr lang="zh-TW" altLang="en-US" sz="2400" dirty="0">
                <a:solidFill>
                  <a:schemeClr val="bg2"/>
                </a:solidFill>
                <a:ea typeface="標楷體" panose="03000509000000000000" pitchFamily="65" charset="-120"/>
              </a:rPr>
              <a:t>／</a:t>
            </a:r>
            <a:r>
              <a:rPr lang="zh-TW" altLang="en-US" sz="2400" u="sng" dirty="0">
                <a:solidFill>
                  <a:schemeClr val="bg2"/>
                </a:solidFill>
                <a:uFill>
                  <a:solidFill>
                    <a:srgbClr val="C00000"/>
                  </a:solidFill>
                </a:uFill>
                <a:ea typeface="標楷體" panose="03000509000000000000" pitchFamily="65" charset="-120"/>
              </a:rPr>
              <a:t>大專應屆畢業之年的</a:t>
            </a:r>
            <a:r>
              <a:rPr lang="en-US" altLang="zh-TW" sz="2400" u="sng" dirty="0">
                <a:solidFill>
                  <a:schemeClr val="bg2"/>
                </a:solidFill>
                <a:uFill>
                  <a:solidFill>
                    <a:srgbClr val="C00000"/>
                  </a:solidFill>
                </a:uFill>
                <a:ea typeface="標楷體" panose="03000509000000000000" pitchFamily="65" charset="-120"/>
              </a:rPr>
              <a:t>1</a:t>
            </a:r>
            <a:r>
              <a:rPr lang="zh-TW" altLang="en-US" sz="2400" u="sng" dirty="0">
                <a:solidFill>
                  <a:schemeClr val="bg2"/>
                </a:solidFill>
                <a:uFill>
                  <a:solidFill>
                    <a:srgbClr val="C00000"/>
                  </a:solidFill>
                </a:uFill>
                <a:ea typeface="標楷體" panose="03000509000000000000" pitchFamily="65" charset="-120"/>
              </a:rPr>
              <a:t>至</a:t>
            </a:r>
            <a:r>
              <a:rPr lang="en-US" altLang="zh-TW" sz="2400" u="sng" dirty="0">
                <a:solidFill>
                  <a:schemeClr val="bg2"/>
                </a:solidFill>
                <a:uFill>
                  <a:solidFill>
                    <a:srgbClr val="C00000"/>
                  </a:solidFill>
                </a:uFill>
                <a:ea typeface="標楷體" panose="03000509000000000000" pitchFamily="65" charset="-120"/>
              </a:rPr>
              <a:t>5</a:t>
            </a:r>
            <a:r>
              <a:rPr lang="zh-TW" altLang="en-US" sz="2400" u="sng" dirty="0">
                <a:solidFill>
                  <a:schemeClr val="bg2"/>
                </a:solidFill>
                <a:uFill>
                  <a:solidFill>
                    <a:srgbClr val="C00000"/>
                  </a:solidFill>
                </a:uFill>
                <a:ea typeface="標楷體" panose="03000509000000000000" pitchFamily="65" charset="-120"/>
              </a:rPr>
              <a:t>月</a:t>
            </a:r>
            <a:r>
              <a:rPr lang="zh-TW" altLang="en-US" sz="2400" u="sng" dirty="0" smtClean="0">
                <a:solidFill>
                  <a:schemeClr val="bg2"/>
                </a:solidFill>
                <a:uFill>
                  <a:solidFill>
                    <a:srgbClr val="C00000"/>
                  </a:solidFill>
                </a:uFill>
                <a:ea typeface="標楷體" panose="03000509000000000000" pitchFamily="65" charset="-120"/>
              </a:rPr>
              <a:t>間</a:t>
            </a:r>
            <a:endParaRPr lang="en-US" altLang="zh-TW" sz="2400" u="sng" dirty="0" smtClean="0">
              <a:solidFill>
                <a:schemeClr val="bg2"/>
              </a:solidFill>
              <a:uFill>
                <a:solidFill>
                  <a:srgbClr val="C00000"/>
                </a:solidFill>
              </a:uFill>
              <a:ea typeface="標楷體" panose="03000509000000000000" pitchFamily="65" charset="-120"/>
            </a:endParaRPr>
          </a:p>
          <a:p>
            <a:r>
              <a:rPr lang="zh-TW" altLang="en-US" sz="2400" dirty="0" smtClean="0">
                <a:solidFill>
                  <a:schemeClr val="bg2"/>
                </a:solidFill>
                <a:ea typeface="標楷體" panose="03000509000000000000" pitchFamily="65" charset="-120"/>
              </a:rPr>
              <a:t>◎</a:t>
            </a:r>
            <a:r>
              <a:rPr lang="zh-TW" altLang="en-US" sz="2400" dirty="0">
                <a:solidFill>
                  <a:schemeClr val="bg2"/>
                </a:solidFill>
                <a:ea typeface="標楷體" panose="03000509000000000000" pitchFamily="65" charset="-120"/>
              </a:rPr>
              <a:t>役男緩徵原因消滅時，應於</a:t>
            </a:r>
            <a:r>
              <a:rPr lang="en-US" altLang="zh-TW" sz="2400" dirty="0">
                <a:solidFill>
                  <a:schemeClr val="bg2"/>
                </a:solidFill>
                <a:ea typeface="標楷體" panose="03000509000000000000" pitchFamily="65" charset="-120"/>
              </a:rPr>
              <a:t>30</a:t>
            </a:r>
            <a:r>
              <a:rPr lang="zh-TW" altLang="en-US" sz="2400" dirty="0">
                <a:solidFill>
                  <a:schemeClr val="bg2"/>
                </a:solidFill>
                <a:ea typeface="標楷體" panose="03000509000000000000" pitchFamily="65" charset="-120"/>
              </a:rPr>
              <a:t>日內向戶籍地區公所申報之。　</a:t>
            </a:r>
          </a:p>
          <a:p>
            <a:r>
              <a:rPr lang="zh-TW" altLang="en-US" sz="2400" dirty="0">
                <a:solidFill>
                  <a:schemeClr val="bg2"/>
                </a:solidFill>
                <a:ea typeface="標楷體" panose="03000509000000000000" pitchFamily="65" charset="-120"/>
              </a:rPr>
              <a:t>◎體位判定─常備役體位、替代役體位、體位未定（須六個月或滿一年再複檢），專科檢查（現場無法判定須安排再複檢）。</a:t>
            </a:r>
          </a:p>
          <a:p>
            <a:r>
              <a:rPr lang="zh-TW" altLang="en-US" sz="2400" dirty="0">
                <a:solidFill>
                  <a:schemeClr val="bg2"/>
                </a:solidFill>
                <a:ea typeface="標楷體" panose="03000509000000000000" pitchFamily="65" charset="-120"/>
              </a:rPr>
              <a:t>◎重大身心障礙役男，符合「身心障礙等級及免役體位判等對照表」規定者，可檢附身心障礙手冊送交戶籍地區公所轉送徵兵檢查委員會判定體位。</a:t>
            </a:r>
          </a:p>
          <a:p>
            <a:r>
              <a:rPr lang="zh-TW" altLang="en-US" sz="2400" dirty="0">
                <a:solidFill>
                  <a:schemeClr val="bg2"/>
                </a:solidFill>
                <a:ea typeface="標楷體" panose="03000509000000000000" pitchFamily="65" charset="-120"/>
              </a:rPr>
              <a:t>◎有病史役男，請攜醫院相關診斷證明書，於體檢當天出示，以供體檢場醫師參考。</a:t>
            </a:r>
          </a:p>
          <a:p>
            <a:r>
              <a:rPr lang="zh-TW" altLang="en-US" sz="2400" dirty="0">
                <a:solidFill>
                  <a:schemeClr val="bg2"/>
                </a:solidFill>
                <a:ea typeface="標楷體" panose="03000509000000000000" pitchFamily="65" charset="-120"/>
              </a:rPr>
              <a:t>◎役男經徵兵檢查後，對判定體位之結果有疑義或體位發生變化時，可檢附醫療機構診斷證明書、身分證、印章至區公所兵役課申請改判體位。</a:t>
            </a:r>
          </a:p>
        </p:txBody>
      </p:sp>
    </p:spTree>
    <p:extLst>
      <p:ext uri="{BB962C8B-B14F-4D97-AF65-F5344CB8AC3E}">
        <p14:creationId xmlns:p14="http://schemas.microsoft.com/office/powerpoint/2010/main" val="2650729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83568" y="1556792"/>
            <a:ext cx="7560840" cy="4247317"/>
          </a:xfrm>
          <a:prstGeom prst="rect">
            <a:avLst/>
          </a:prstGeom>
          <a:noFill/>
        </p:spPr>
        <p:txBody>
          <a:bodyPr wrap="square" rtlCol="0">
            <a:spAutoFit/>
          </a:bodyPr>
          <a:lstStyle/>
          <a:p>
            <a:r>
              <a:rPr lang="zh-TW" altLang="en-US" sz="3000" dirty="0">
                <a:solidFill>
                  <a:srgbClr val="C00000"/>
                </a:solidFill>
                <a:ea typeface="標楷體" panose="03000509000000000000" pitchFamily="65" charset="-120"/>
              </a:rPr>
              <a:t>抽籤</a:t>
            </a:r>
            <a:r>
              <a:rPr lang="zh-TW" altLang="en-US" sz="3000" dirty="0">
                <a:solidFill>
                  <a:schemeClr val="bg2"/>
                </a:solidFill>
                <a:ea typeface="標楷體" panose="03000509000000000000" pitchFamily="65" charset="-120"/>
              </a:rPr>
              <a:t>／常備役及替代役體位役男</a:t>
            </a:r>
          </a:p>
          <a:p>
            <a:r>
              <a:rPr lang="zh-TW" altLang="en-US" sz="3000" dirty="0">
                <a:solidFill>
                  <a:schemeClr val="bg2"/>
                </a:solidFill>
                <a:ea typeface="標楷體" panose="03000509000000000000" pitchFamily="65" charset="-120"/>
              </a:rPr>
              <a:t>◎以公平、公正、公開之作業方式決定役男應徵服役之軍種兵科及入營順序。</a:t>
            </a:r>
          </a:p>
          <a:p>
            <a:r>
              <a:rPr lang="zh-TW" altLang="en-US" sz="3000" dirty="0">
                <a:solidFill>
                  <a:schemeClr val="bg2"/>
                </a:solidFill>
                <a:ea typeface="標楷體" panose="03000509000000000000" pitchFamily="65" charset="-120"/>
              </a:rPr>
              <a:t>◎常備兵軍種兵科及入營順序抽籤：尚未履行兵役義務男子，經徵兵檢查判定為常備役體位，依法應受國軍常備兵現役徵集者，均應參加常備兵抽籤。</a:t>
            </a:r>
          </a:p>
          <a:p>
            <a:r>
              <a:rPr lang="zh-TW" altLang="en-US" sz="3000" dirty="0">
                <a:solidFill>
                  <a:schemeClr val="bg2"/>
                </a:solidFill>
                <a:ea typeface="標楷體" panose="03000509000000000000" pitchFamily="65" charset="-120"/>
              </a:rPr>
              <a:t>◎替代役入營順序抽籤：民國</a:t>
            </a:r>
            <a:r>
              <a:rPr lang="en-US" altLang="zh-TW" sz="3000" dirty="0">
                <a:solidFill>
                  <a:schemeClr val="bg2"/>
                </a:solidFill>
                <a:ea typeface="標楷體" panose="03000509000000000000" pitchFamily="65" charset="-120"/>
              </a:rPr>
              <a:t>70</a:t>
            </a:r>
            <a:r>
              <a:rPr lang="zh-TW" altLang="en-US" sz="3000" dirty="0">
                <a:solidFill>
                  <a:schemeClr val="bg2"/>
                </a:solidFill>
                <a:ea typeface="標楷體" panose="03000509000000000000" pitchFamily="65" charset="-120"/>
              </a:rPr>
              <a:t>至</a:t>
            </a:r>
            <a:r>
              <a:rPr lang="en-US" altLang="zh-TW" sz="3000" dirty="0">
                <a:solidFill>
                  <a:schemeClr val="bg2"/>
                </a:solidFill>
                <a:ea typeface="標楷體" panose="03000509000000000000" pitchFamily="65" charset="-120"/>
              </a:rPr>
              <a:t>82</a:t>
            </a:r>
            <a:r>
              <a:rPr lang="zh-TW" altLang="en-US" sz="3000" dirty="0">
                <a:solidFill>
                  <a:schemeClr val="bg2"/>
                </a:solidFill>
                <a:ea typeface="標楷體" panose="03000509000000000000" pitchFamily="65" charset="-120"/>
              </a:rPr>
              <a:t>年次（含）經徵兵檢查為替代役體位者。</a:t>
            </a:r>
          </a:p>
        </p:txBody>
      </p:sp>
    </p:spTree>
    <p:extLst>
      <p:ext uri="{BB962C8B-B14F-4D97-AF65-F5344CB8AC3E}">
        <p14:creationId xmlns:p14="http://schemas.microsoft.com/office/powerpoint/2010/main" val="2650729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11560" y="1268760"/>
            <a:ext cx="8064896" cy="4893647"/>
          </a:xfrm>
          <a:prstGeom prst="rect">
            <a:avLst/>
          </a:prstGeom>
          <a:noFill/>
        </p:spPr>
        <p:txBody>
          <a:bodyPr wrap="square" rtlCol="0">
            <a:spAutoFit/>
          </a:bodyPr>
          <a:lstStyle/>
          <a:p>
            <a:r>
              <a:rPr lang="zh-TW" altLang="en-US" sz="2400" dirty="0">
                <a:solidFill>
                  <a:srgbClr val="C00000"/>
                </a:solidFill>
                <a:ea typeface="標楷體" panose="03000509000000000000" pitchFamily="65" charset="-120"/>
              </a:rPr>
              <a:t>徵集入營</a:t>
            </a:r>
            <a:r>
              <a:rPr lang="zh-TW" altLang="en-US" sz="2400" dirty="0">
                <a:solidFill>
                  <a:schemeClr val="bg2"/>
                </a:solidFill>
                <a:ea typeface="標楷體" panose="03000509000000000000" pitchFamily="65" charset="-120"/>
              </a:rPr>
              <a:t>／每個月辦理（實際徵集入營日期以內政部役政署徵集計畫為準）</a:t>
            </a:r>
          </a:p>
          <a:p>
            <a:r>
              <a:rPr lang="zh-TW" altLang="en-US" sz="2400" dirty="0">
                <a:solidFill>
                  <a:schemeClr val="bg2"/>
                </a:solidFill>
                <a:ea typeface="標楷體" panose="03000509000000000000" pitchFamily="65" charset="-120"/>
              </a:rPr>
              <a:t>◎依軍種、籤號順序徵集入營。（</a:t>
            </a:r>
            <a:r>
              <a:rPr lang="en-US" altLang="zh-TW" sz="2400" dirty="0">
                <a:solidFill>
                  <a:schemeClr val="bg2"/>
                </a:solidFill>
                <a:ea typeface="標楷體" panose="03000509000000000000" pitchFamily="65" charset="-120"/>
              </a:rPr>
              <a:t>83</a:t>
            </a:r>
            <a:r>
              <a:rPr lang="zh-TW" altLang="en-US" sz="2400" dirty="0">
                <a:solidFill>
                  <a:schemeClr val="bg2"/>
                </a:solidFill>
                <a:ea typeface="標楷體" panose="03000509000000000000" pitchFamily="65" charset="-120"/>
              </a:rPr>
              <a:t>年次以後出生役男申請接受二階段常備兵役軍事訓練者，依內政部役政署徵集計畫所定日期入營）　</a:t>
            </a:r>
          </a:p>
          <a:p>
            <a:r>
              <a:rPr lang="zh-TW" altLang="en-US" sz="2400" dirty="0">
                <a:solidFill>
                  <a:schemeClr val="bg2"/>
                </a:solidFill>
                <a:ea typeface="標楷體" panose="03000509000000000000" pitchFamily="65" charset="-120"/>
              </a:rPr>
              <a:t>◎具有大專籤號之大專程度役男入營前須先繳驗畢業證書。</a:t>
            </a:r>
          </a:p>
          <a:p>
            <a:r>
              <a:rPr lang="zh-TW" altLang="en-US" sz="2400" dirty="0">
                <a:solidFill>
                  <a:schemeClr val="bg2"/>
                </a:solidFill>
                <a:ea typeface="標楷體" panose="03000509000000000000" pitchFamily="65" charset="-120"/>
              </a:rPr>
              <a:t>◎役男因故無法入營時，可檢附相關證明，申請延期入營。</a:t>
            </a:r>
          </a:p>
          <a:p>
            <a:r>
              <a:rPr lang="zh-TW" altLang="en-US" sz="2400" dirty="0">
                <a:solidFill>
                  <a:schemeClr val="bg2"/>
                </a:solidFill>
                <a:ea typeface="標楷體" panose="03000509000000000000" pitchFamily="65" charset="-120"/>
              </a:rPr>
              <a:t>◎已取得報考大專以上院校報名收據或准考證者及經錄取者，請將報名收據、准考證及錄取通知書影本郵寄或傳真至區公所兵役課；未錄取者，請電話連繫兵役課，俾利安排入營。</a:t>
            </a:r>
          </a:p>
          <a:p>
            <a:r>
              <a:rPr lang="zh-TW" altLang="en-US" sz="2400" dirty="0">
                <a:solidFill>
                  <a:schemeClr val="bg2"/>
                </a:solidFill>
                <a:ea typeface="標楷體" panose="03000509000000000000" pitchFamily="65" charset="-120"/>
              </a:rPr>
              <a:t>◎</a:t>
            </a:r>
            <a:r>
              <a:rPr lang="en-US" altLang="zh-TW" sz="2400" dirty="0">
                <a:solidFill>
                  <a:schemeClr val="bg2"/>
                </a:solidFill>
                <a:ea typeface="標楷體" panose="03000509000000000000" pitchFamily="65" charset="-120"/>
              </a:rPr>
              <a:t>91</a:t>
            </a:r>
            <a:r>
              <a:rPr lang="zh-TW" altLang="en-US" sz="2400" dirty="0">
                <a:solidFill>
                  <a:schemeClr val="bg2"/>
                </a:solidFill>
                <a:ea typeface="標楷體" panose="03000509000000000000" pitchFamily="65" charset="-120"/>
              </a:rPr>
              <a:t>年（含）以後錄取預官，未能於當年如期入營，註銷預官資格。</a:t>
            </a:r>
          </a:p>
        </p:txBody>
      </p:sp>
    </p:spTree>
    <p:extLst>
      <p:ext uri="{BB962C8B-B14F-4D97-AF65-F5344CB8AC3E}">
        <p14:creationId xmlns:p14="http://schemas.microsoft.com/office/powerpoint/2010/main" val="2650729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421015" y="1256383"/>
            <a:ext cx="8108131" cy="5056622"/>
            <a:chOff x="0" y="972"/>
            <a:chExt cx="5669" cy="3099"/>
          </a:xfrm>
        </p:grpSpPr>
        <p:sp>
          <p:nvSpPr>
            <p:cNvPr id="9" name="Text Box 7"/>
            <p:cNvSpPr txBox="1">
              <a:spLocks noChangeArrowheads="1"/>
            </p:cNvSpPr>
            <p:nvPr/>
          </p:nvSpPr>
          <p:spPr bwMode="auto">
            <a:xfrm>
              <a:off x="748" y="1071"/>
              <a:ext cx="720" cy="207"/>
            </a:xfrm>
            <a:prstGeom prst="rect">
              <a:avLst/>
            </a:prstGeom>
            <a:solidFill>
              <a:srgbClr val="33CC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1" lang="zh-TW" altLang="en-US" sz="1600" b="1" i="0" u="none" strike="noStrike" kern="0" cap="none" spc="0" normalizeH="0" baseline="0" noProof="0" dirty="0" smtClean="0">
                  <a:ln>
                    <a:noFill/>
                  </a:ln>
                  <a:solidFill>
                    <a:srgbClr val="003366"/>
                  </a:solidFill>
                  <a:effectLst>
                    <a:outerShdw blurRad="38100" dist="38100" dir="2700000" algn="tl">
                      <a:srgbClr val="000000"/>
                    </a:outerShdw>
                  </a:effectLst>
                  <a:uLnTx/>
                  <a:uFillTx/>
                  <a:ea typeface="華康粗圓體" pitchFamily="49" charset="-120"/>
                </a:rPr>
                <a:t>軍官役</a:t>
              </a:r>
            </a:p>
          </p:txBody>
        </p:sp>
        <p:sp>
          <p:nvSpPr>
            <p:cNvPr id="10" name="Text Box 8"/>
            <p:cNvSpPr txBox="1">
              <a:spLocks noChangeArrowheads="1"/>
            </p:cNvSpPr>
            <p:nvPr/>
          </p:nvSpPr>
          <p:spPr bwMode="auto">
            <a:xfrm>
              <a:off x="1565" y="972"/>
              <a:ext cx="861" cy="404"/>
            </a:xfrm>
            <a:prstGeom prst="rect">
              <a:avLst/>
            </a:prstGeom>
            <a:solidFill>
              <a:srgbClr val="DDFFDD"/>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常備軍官</a:t>
              </a:r>
            </a:p>
            <a:p>
              <a:pPr marL="0" marR="0" lvl="0" indent="0" algn="ctr" defTabSz="914400" eaLnBrk="1" fontAlgn="base" latinLnBrk="0" hangingPunct="1">
                <a:lnSpc>
                  <a:spcPct val="100000"/>
                </a:lnSpc>
                <a:spcBef>
                  <a:spcPct val="3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預備軍官</a:t>
              </a:r>
            </a:p>
          </p:txBody>
        </p:sp>
        <p:sp>
          <p:nvSpPr>
            <p:cNvPr id="11" name="Text Box 9"/>
            <p:cNvSpPr txBox="1">
              <a:spLocks noChangeArrowheads="1"/>
            </p:cNvSpPr>
            <p:nvPr/>
          </p:nvSpPr>
          <p:spPr bwMode="auto">
            <a:xfrm>
              <a:off x="0" y="1933"/>
              <a:ext cx="528" cy="207"/>
            </a:xfrm>
            <a:prstGeom prst="rect">
              <a:avLst/>
            </a:prstGeom>
            <a:solidFill>
              <a:srgbClr val="0000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1" lang="zh-TW" altLang="en-US" sz="1600" b="1" i="0" u="none" strike="noStrike" kern="0" cap="none" spc="0" normalizeH="0" baseline="0" noProof="0" dirty="0" smtClean="0">
                  <a:ln>
                    <a:noFill/>
                  </a:ln>
                  <a:solidFill>
                    <a:srgbClr val="33CCCC"/>
                  </a:solidFill>
                  <a:effectLst/>
                  <a:uLnTx/>
                  <a:uFillTx/>
                  <a:ea typeface="華康粗圓體" pitchFamily="49" charset="-120"/>
                </a:rPr>
                <a:t>兵役</a:t>
              </a:r>
            </a:p>
          </p:txBody>
        </p:sp>
        <p:sp>
          <p:nvSpPr>
            <p:cNvPr id="12" name="Text Box 10"/>
            <p:cNvSpPr txBox="1">
              <a:spLocks noChangeArrowheads="1"/>
            </p:cNvSpPr>
            <p:nvPr/>
          </p:nvSpPr>
          <p:spPr bwMode="auto">
            <a:xfrm>
              <a:off x="748" y="1661"/>
              <a:ext cx="720" cy="207"/>
            </a:xfrm>
            <a:prstGeom prst="rect">
              <a:avLst/>
            </a:prstGeom>
            <a:solidFill>
              <a:srgbClr val="33CC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1" lang="zh-TW" altLang="en-US" sz="1600" b="1" i="0" u="none" strike="noStrike" kern="0" cap="none" spc="0" normalizeH="0" baseline="0" noProof="0" smtClean="0">
                  <a:ln>
                    <a:noFill/>
                  </a:ln>
                  <a:solidFill>
                    <a:srgbClr val="003366"/>
                  </a:solidFill>
                  <a:effectLst>
                    <a:outerShdw blurRad="38100" dist="38100" dir="2700000" algn="tl">
                      <a:srgbClr val="000000"/>
                    </a:outerShdw>
                  </a:effectLst>
                  <a:uLnTx/>
                  <a:uFillTx/>
                  <a:ea typeface="華康粗圓體" pitchFamily="49" charset="-120"/>
                </a:rPr>
                <a:t>士官役</a:t>
              </a:r>
            </a:p>
          </p:txBody>
        </p:sp>
        <p:sp>
          <p:nvSpPr>
            <p:cNvPr id="13" name="Text Box 11"/>
            <p:cNvSpPr txBox="1">
              <a:spLocks noChangeArrowheads="1"/>
            </p:cNvSpPr>
            <p:nvPr/>
          </p:nvSpPr>
          <p:spPr bwMode="auto">
            <a:xfrm>
              <a:off x="793" y="2432"/>
              <a:ext cx="720" cy="207"/>
            </a:xfrm>
            <a:prstGeom prst="rect">
              <a:avLst/>
            </a:prstGeom>
            <a:solidFill>
              <a:srgbClr val="33CC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1" lang="zh-TW" altLang="en-US" sz="1600" b="1" i="0" u="none" strike="noStrike" kern="0" cap="none" spc="0" normalizeH="0" baseline="0" noProof="0" smtClean="0">
                  <a:ln>
                    <a:noFill/>
                  </a:ln>
                  <a:solidFill>
                    <a:srgbClr val="003366"/>
                  </a:solidFill>
                  <a:effectLst>
                    <a:outerShdw blurRad="38100" dist="38100" dir="2700000" algn="tl">
                      <a:srgbClr val="000000"/>
                    </a:outerShdw>
                  </a:effectLst>
                  <a:uLnTx/>
                  <a:uFillTx/>
                  <a:ea typeface="華康粗圓體" pitchFamily="49" charset="-120"/>
                </a:rPr>
                <a:t>士兵役</a:t>
              </a:r>
            </a:p>
          </p:txBody>
        </p:sp>
        <p:sp>
          <p:nvSpPr>
            <p:cNvPr id="14" name="Text Box 12"/>
            <p:cNvSpPr txBox="1">
              <a:spLocks noChangeArrowheads="1"/>
            </p:cNvSpPr>
            <p:nvPr/>
          </p:nvSpPr>
          <p:spPr bwMode="auto">
            <a:xfrm>
              <a:off x="793" y="3339"/>
              <a:ext cx="720" cy="207"/>
            </a:xfrm>
            <a:prstGeom prst="rect">
              <a:avLst/>
            </a:prstGeom>
            <a:solidFill>
              <a:srgbClr val="33CC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1" lang="zh-TW" altLang="en-US" sz="1600" b="1" i="0" u="none" strike="noStrike" kern="0" cap="none" spc="0" normalizeH="0" baseline="0" noProof="0" smtClean="0">
                  <a:ln>
                    <a:noFill/>
                  </a:ln>
                  <a:solidFill>
                    <a:srgbClr val="003366"/>
                  </a:solidFill>
                  <a:effectLst>
                    <a:outerShdw blurRad="38100" dist="38100" dir="2700000" algn="tl">
                      <a:srgbClr val="000000"/>
                    </a:outerShdw>
                  </a:effectLst>
                  <a:uLnTx/>
                  <a:uFillTx/>
                  <a:ea typeface="華康粗圓體" pitchFamily="49" charset="-120"/>
                </a:rPr>
                <a:t>替代役</a:t>
              </a:r>
            </a:p>
          </p:txBody>
        </p:sp>
        <p:sp>
          <p:nvSpPr>
            <p:cNvPr id="15" name="Text Box 13"/>
            <p:cNvSpPr txBox="1">
              <a:spLocks noChangeArrowheads="1"/>
            </p:cNvSpPr>
            <p:nvPr/>
          </p:nvSpPr>
          <p:spPr bwMode="auto">
            <a:xfrm>
              <a:off x="1610" y="1595"/>
              <a:ext cx="907" cy="404"/>
            </a:xfrm>
            <a:prstGeom prst="rect">
              <a:avLst/>
            </a:prstGeom>
            <a:solidFill>
              <a:srgbClr val="DDFFDD"/>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常備士官</a:t>
              </a:r>
            </a:p>
            <a:p>
              <a:pPr marL="0" marR="0" lvl="0" indent="0" algn="ctr" defTabSz="914400" eaLnBrk="1" fontAlgn="base" latinLnBrk="0" hangingPunct="1">
                <a:lnSpc>
                  <a:spcPct val="100000"/>
                </a:lnSpc>
                <a:spcBef>
                  <a:spcPct val="3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預備士官</a:t>
              </a:r>
            </a:p>
          </p:txBody>
        </p:sp>
        <p:sp>
          <p:nvSpPr>
            <p:cNvPr id="16" name="Text Box 14"/>
            <p:cNvSpPr txBox="1">
              <a:spLocks noChangeArrowheads="1"/>
            </p:cNvSpPr>
            <p:nvPr/>
          </p:nvSpPr>
          <p:spPr bwMode="auto">
            <a:xfrm>
              <a:off x="1610" y="2346"/>
              <a:ext cx="816" cy="404"/>
            </a:xfrm>
            <a:prstGeom prst="rect">
              <a:avLst/>
            </a:prstGeom>
            <a:solidFill>
              <a:srgbClr val="DDFFDD"/>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常備兵</a:t>
              </a:r>
            </a:p>
            <a:p>
              <a:pPr marL="0" marR="0" lvl="0" indent="0" algn="ctr" defTabSz="914400" eaLnBrk="1" fontAlgn="base" latinLnBrk="0" hangingPunct="1">
                <a:lnSpc>
                  <a:spcPct val="100000"/>
                </a:lnSpc>
                <a:spcBef>
                  <a:spcPct val="3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補充兵</a:t>
              </a:r>
            </a:p>
          </p:txBody>
        </p:sp>
        <p:sp>
          <p:nvSpPr>
            <p:cNvPr id="17" name="Text Box 15"/>
            <p:cNvSpPr txBox="1">
              <a:spLocks noChangeArrowheads="1"/>
            </p:cNvSpPr>
            <p:nvPr/>
          </p:nvSpPr>
          <p:spPr bwMode="auto">
            <a:xfrm>
              <a:off x="1636" y="3198"/>
              <a:ext cx="1017" cy="753"/>
            </a:xfrm>
            <a:prstGeom prst="rect">
              <a:avLst/>
            </a:prstGeom>
            <a:solidFill>
              <a:srgbClr val="DDFFDD"/>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30000"/>
                </a:spcBef>
                <a:spcAft>
                  <a:spcPts val="60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社會治安類</a:t>
              </a:r>
            </a:p>
            <a:p>
              <a:pPr marL="0" marR="0" lvl="0" indent="0" algn="ctr" defTabSz="914400" eaLnBrk="1" fontAlgn="base" latinLnBrk="0" hangingPunct="1">
                <a:lnSpc>
                  <a:spcPct val="100000"/>
                </a:lnSpc>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社會服務類</a:t>
              </a:r>
            </a:p>
            <a:p>
              <a:pPr marL="0" marR="0" lvl="0" indent="0" algn="ctr" defTabSz="914400" eaLnBrk="1" fontAlgn="base" latinLnBrk="0" hangingPunct="1">
                <a:lnSpc>
                  <a:spcPct val="100000"/>
                </a:lnSpc>
                <a:spcBef>
                  <a:spcPct val="3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行政院指定</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1600" b="1" i="0" u="none" strike="noStrike" kern="0" cap="none" spc="0" normalizeH="0" baseline="0" noProof="0" dirty="0" smtClean="0">
                  <a:ln>
                    <a:noFill/>
                  </a:ln>
                  <a:solidFill>
                    <a:srgbClr val="006600"/>
                  </a:solidFill>
                  <a:effectLst/>
                  <a:uLnTx/>
                  <a:uFillTx/>
                  <a:ea typeface="華康粗圓體" pitchFamily="49" charset="-120"/>
                </a:rPr>
                <a:t>之類別</a:t>
              </a:r>
            </a:p>
          </p:txBody>
        </p:sp>
        <p:sp>
          <p:nvSpPr>
            <p:cNvPr id="18" name="Text Box 16"/>
            <p:cNvSpPr txBox="1">
              <a:spLocks noChangeArrowheads="1"/>
            </p:cNvSpPr>
            <p:nvPr/>
          </p:nvSpPr>
          <p:spPr bwMode="auto">
            <a:xfrm>
              <a:off x="2569" y="1640"/>
              <a:ext cx="816" cy="373"/>
            </a:xfrm>
            <a:prstGeom prst="rect">
              <a:avLst/>
            </a:prstGeom>
            <a:solidFill>
              <a:srgbClr val="FFE7FF"/>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現役</a:t>
              </a:r>
            </a:p>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後備役</a:t>
              </a:r>
            </a:p>
          </p:txBody>
        </p:sp>
        <p:sp>
          <p:nvSpPr>
            <p:cNvPr id="19" name="Line 17"/>
            <p:cNvSpPr>
              <a:spLocks noChangeShapeType="1"/>
            </p:cNvSpPr>
            <p:nvPr/>
          </p:nvSpPr>
          <p:spPr bwMode="auto">
            <a:xfrm flipV="1">
              <a:off x="2562" y="1842"/>
              <a:ext cx="862" cy="0"/>
            </a:xfrm>
            <a:prstGeom prst="line">
              <a:avLst/>
            </a:prstGeom>
            <a:noFill/>
            <a:ln w="2857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20" name="Text Box 18"/>
            <p:cNvSpPr txBox="1">
              <a:spLocks noChangeArrowheads="1"/>
            </p:cNvSpPr>
            <p:nvPr/>
          </p:nvSpPr>
          <p:spPr bwMode="auto">
            <a:xfrm>
              <a:off x="2591" y="2317"/>
              <a:ext cx="771" cy="373"/>
            </a:xfrm>
            <a:prstGeom prst="rect">
              <a:avLst/>
            </a:prstGeom>
            <a:solidFill>
              <a:srgbClr val="FFE7FF"/>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現役</a:t>
              </a:r>
            </a:p>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後備役</a:t>
              </a:r>
            </a:p>
          </p:txBody>
        </p:sp>
        <p:sp>
          <p:nvSpPr>
            <p:cNvPr id="21" name="Line 19"/>
            <p:cNvSpPr>
              <a:spLocks noChangeShapeType="1"/>
            </p:cNvSpPr>
            <p:nvPr/>
          </p:nvSpPr>
          <p:spPr bwMode="auto">
            <a:xfrm flipV="1">
              <a:off x="2653" y="2523"/>
              <a:ext cx="726" cy="0"/>
            </a:xfrm>
            <a:prstGeom prst="line">
              <a:avLst/>
            </a:prstGeom>
            <a:noFill/>
            <a:ln w="2857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22" name="Line 20"/>
            <p:cNvSpPr>
              <a:spLocks noChangeShapeType="1"/>
            </p:cNvSpPr>
            <p:nvPr/>
          </p:nvSpPr>
          <p:spPr bwMode="auto">
            <a:xfrm>
              <a:off x="1565" y="1207"/>
              <a:ext cx="862" cy="0"/>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23" name="Line 21"/>
            <p:cNvSpPr>
              <a:spLocks noChangeShapeType="1"/>
            </p:cNvSpPr>
            <p:nvPr/>
          </p:nvSpPr>
          <p:spPr bwMode="auto">
            <a:xfrm flipV="1">
              <a:off x="1648" y="1827"/>
              <a:ext cx="824" cy="3"/>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24" name="Line 22"/>
            <p:cNvSpPr>
              <a:spLocks noChangeShapeType="1"/>
            </p:cNvSpPr>
            <p:nvPr/>
          </p:nvSpPr>
          <p:spPr bwMode="auto">
            <a:xfrm flipV="1">
              <a:off x="1651" y="2575"/>
              <a:ext cx="779" cy="10"/>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27" name="Line 25"/>
            <p:cNvSpPr>
              <a:spLocks noChangeShapeType="1"/>
            </p:cNvSpPr>
            <p:nvPr/>
          </p:nvSpPr>
          <p:spPr bwMode="auto">
            <a:xfrm>
              <a:off x="612" y="1207"/>
              <a:ext cx="0" cy="2235"/>
            </a:xfrm>
            <a:prstGeom prst="line">
              <a:avLst/>
            </a:prstGeom>
            <a:noFill/>
            <a:ln w="2857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28" name="Line 26"/>
            <p:cNvSpPr>
              <a:spLocks noChangeShapeType="1"/>
            </p:cNvSpPr>
            <p:nvPr/>
          </p:nvSpPr>
          <p:spPr bwMode="auto">
            <a:xfrm>
              <a:off x="612" y="1207"/>
              <a:ext cx="144" cy="0"/>
            </a:xfrm>
            <a:prstGeom prst="line">
              <a:avLst/>
            </a:prstGeom>
            <a:noFill/>
            <a:ln w="2857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29" name="Line 27"/>
            <p:cNvSpPr>
              <a:spLocks noChangeShapeType="1"/>
            </p:cNvSpPr>
            <p:nvPr/>
          </p:nvSpPr>
          <p:spPr bwMode="auto">
            <a:xfrm>
              <a:off x="612" y="1797"/>
              <a:ext cx="144" cy="0"/>
            </a:xfrm>
            <a:prstGeom prst="line">
              <a:avLst/>
            </a:prstGeom>
            <a:noFill/>
            <a:ln w="2857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30" name="Line 28"/>
            <p:cNvSpPr>
              <a:spLocks noChangeShapeType="1"/>
            </p:cNvSpPr>
            <p:nvPr/>
          </p:nvSpPr>
          <p:spPr bwMode="auto">
            <a:xfrm>
              <a:off x="612" y="2614"/>
              <a:ext cx="144" cy="0"/>
            </a:xfrm>
            <a:prstGeom prst="line">
              <a:avLst/>
            </a:prstGeom>
            <a:noFill/>
            <a:ln w="2857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31" name="Line 29"/>
            <p:cNvSpPr>
              <a:spLocks noChangeShapeType="1"/>
            </p:cNvSpPr>
            <p:nvPr/>
          </p:nvSpPr>
          <p:spPr bwMode="auto">
            <a:xfrm>
              <a:off x="612" y="3430"/>
              <a:ext cx="144" cy="0"/>
            </a:xfrm>
            <a:prstGeom prst="line">
              <a:avLst/>
            </a:prstGeom>
            <a:noFill/>
            <a:ln w="2857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32" name="Text Box 30"/>
            <p:cNvSpPr txBox="1">
              <a:spLocks noChangeArrowheads="1"/>
            </p:cNvSpPr>
            <p:nvPr/>
          </p:nvSpPr>
          <p:spPr bwMode="auto">
            <a:xfrm>
              <a:off x="3470" y="1026"/>
              <a:ext cx="625"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召集</a:t>
              </a:r>
            </a:p>
          </p:txBody>
        </p:sp>
        <p:sp>
          <p:nvSpPr>
            <p:cNvPr id="33" name="Text Box 31"/>
            <p:cNvSpPr txBox="1">
              <a:spLocks noChangeArrowheads="1"/>
            </p:cNvSpPr>
            <p:nvPr/>
          </p:nvSpPr>
          <p:spPr bwMode="auto">
            <a:xfrm>
              <a:off x="4377" y="1026"/>
              <a:ext cx="1020"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依法除役</a:t>
              </a:r>
            </a:p>
          </p:txBody>
        </p:sp>
        <p:sp>
          <p:nvSpPr>
            <p:cNvPr id="34" name="Text Box 32"/>
            <p:cNvSpPr txBox="1">
              <a:spLocks noChangeArrowheads="1"/>
            </p:cNvSpPr>
            <p:nvPr/>
          </p:nvSpPr>
          <p:spPr bwMode="auto">
            <a:xfrm>
              <a:off x="3560" y="1661"/>
              <a:ext cx="532"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召集</a:t>
              </a:r>
            </a:p>
          </p:txBody>
        </p:sp>
        <p:sp>
          <p:nvSpPr>
            <p:cNvPr id="35" name="Text Box 33"/>
            <p:cNvSpPr txBox="1">
              <a:spLocks noChangeArrowheads="1"/>
            </p:cNvSpPr>
            <p:nvPr/>
          </p:nvSpPr>
          <p:spPr bwMode="auto">
            <a:xfrm>
              <a:off x="4422" y="1616"/>
              <a:ext cx="1042"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依法除役</a:t>
              </a:r>
            </a:p>
          </p:txBody>
        </p:sp>
        <p:sp>
          <p:nvSpPr>
            <p:cNvPr id="36" name="Text Box 34"/>
            <p:cNvSpPr txBox="1">
              <a:spLocks noChangeArrowheads="1"/>
            </p:cNvSpPr>
            <p:nvPr/>
          </p:nvSpPr>
          <p:spPr bwMode="auto">
            <a:xfrm>
              <a:off x="3606" y="2341"/>
              <a:ext cx="577"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召集</a:t>
              </a:r>
            </a:p>
          </p:txBody>
        </p:sp>
        <p:sp>
          <p:nvSpPr>
            <p:cNvPr id="37" name="Text Box 35"/>
            <p:cNvSpPr txBox="1">
              <a:spLocks noChangeArrowheads="1"/>
            </p:cNvSpPr>
            <p:nvPr/>
          </p:nvSpPr>
          <p:spPr bwMode="auto">
            <a:xfrm>
              <a:off x="4468" y="2296"/>
              <a:ext cx="1042"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en-US" altLang="zh-TW" sz="1600" b="1" i="0" u="none" strike="noStrike" kern="0" cap="none" spc="0" normalizeH="0" baseline="0" noProof="0" dirty="0" smtClean="0">
                  <a:ln>
                    <a:noFill/>
                  </a:ln>
                  <a:solidFill>
                    <a:srgbClr val="006666"/>
                  </a:solidFill>
                  <a:effectLst/>
                  <a:uLnTx/>
                  <a:uFillTx/>
                  <a:ea typeface="華康粗圓體" pitchFamily="49" charset="-120"/>
                </a:rPr>
                <a:t>36</a:t>
              </a: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歲除役</a:t>
              </a:r>
            </a:p>
          </p:txBody>
        </p:sp>
        <p:sp>
          <p:nvSpPr>
            <p:cNvPr id="38" name="Text Box 36"/>
            <p:cNvSpPr txBox="1">
              <a:spLocks noChangeArrowheads="1"/>
            </p:cNvSpPr>
            <p:nvPr/>
          </p:nvSpPr>
          <p:spPr bwMode="auto">
            <a:xfrm>
              <a:off x="2828" y="2933"/>
              <a:ext cx="920" cy="539"/>
            </a:xfrm>
            <a:prstGeom prst="rect">
              <a:avLst/>
            </a:prstGeom>
            <a:solidFill>
              <a:srgbClr val="FFE7FF"/>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現役</a:t>
              </a:r>
            </a:p>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國防部</a:t>
              </a:r>
            </a:p>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列管</a:t>
              </a:r>
            </a:p>
          </p:txBody>
        </p:sp>
        <p:sp>
          <p:nvSpPr>
            <p:cNvPr id="39" name="Line 37"/>
            <p:cNvSpPr>
              <a:spLocks noChangeShapeType="1"/>
            </p:cNvSpPr>
            <p:nvPr/>
          </p:nvSpPr>
          <p:spPr bwMode="auto">
            <a:xfrm>
              <a:off x="2925" y="3113"/>
              <a:ext cx="823" cy="0"/>
            </a:xfrm>
            <a:prstGeom prst="line">
              <a:avLst/>
            </a:prstGeom>
            <a:noFill/>
            <a:ln w="2857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40" name="Text Box 38"/>
            <p:cNvSpPr txBox="1">
              <a:spLocks noChangeArrowheads="1"/>
            </p:cNvSpPr>
            <p:nvPr/>
          </p:nvSpPr>
          <p:spPr bwMode="auto">
            <a:xfrm>
              <a:off x="3878" y="3067"/>
              <a:ext cx="726"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徵召集</a:t>
              </a:r>
            </a:p>
          </p:txBody>
        </p:sp>
        <p:sp>
          <p:nvSpPr>
            <p:cNvPr id="41" name="Text Box 39"/>
            <p:cNvSpPr txBox="1">
              <a:spLocks noChangeArrowheads="1"/>
            </p:cNvSpPr>
            <p:nvPr/>
          </p:nvSpPr>
          <p:spPr bwMode="auto">
            <a:xfrm>
              <a:off x="4649" y="3067"/>
              <a:ext cx="1020"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en-US" altLang="zh-TW" sz="1600" b="1" i="0" u="none" strike="noStrike" kern="0" cap="none" spc="0" normalizeH="0" baseline="0" noProof="0" dirty="0" smtClean="0">
                  <a:ln>
                    <a:noFill/>
                  </a:ln>
                  <a:solidFill>
                    <a:srgbClr val="006666"/>
                  </a:solidFill>
                  <a:effectLst/>
                  <a:uLnTx/>
                  <a:uFillTx/>
                  <a:ea typeface="華康粗圓體" pitchFamily="49" charset="-120"/>
                </a:rPr>
                <a:t>36</a:t>
              </a: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歲除役</a:t>
              </a:r>
            </a:p>
          </p:txBody>
        </p:sp>
        <p:sp>
          <p:nvSpPr>
            <p:cNvPr id="42" name="Text Box 40"/>
            <p:cNvSpPr txBox="1">
              <a:spLocks noChangeArrowheads="1"/>
            </p:cNvSpPr>
            <p:nvPr/>
          </p:nvSpPr>
          <p:spPr bwMode="auto">
            <a:xfrm>
              <a:off x="2873" y="3698"/>
              <a:ext cx="875" cy="373"/>
            </a:xfrm>
            <a:prstGeom prst="rect">
              <a:avLst/>
            </a:prstGeom>
            <a:solidFill>
              <a:srgbClr val="FFE7FF"/>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現役</a:t>
              </a:r>
            </a:p>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國防部列管</a:t>
              </a:r>
            </a:p>
          </p:txBody>
        </p:sp>
        <p:sp>
          <p:nvSpPr>
            <p:cNvPr id="43" name="Line 41"/>
            <p:cNvSpPr>
              <a:spLocks noChangeShapeType="1"/>
            </p:cNvSpPr>
            <p:nvPr/>
          </p:nvSpPr>
          <p:spPr bwMode="auto">
            <a:xfrm>
              <a:off x="2925" y="3884"/>
              <a:ext cx="823" cy="1"/>
            </a:xfrm>
            <a:prstGeom prst="line">
              <a:avLst/>
            </a:prstGeom>
            <a:noFill/>
            <a:ln w="2857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sp>
          <p:nvSpPr>
            <p:cNvPr id="44" name="Text Box 42"/>
            <p:cNvSpPr txBox="1">
              <a:spLocks noChangeArrowheads="1"/>
            </p:cNvSpPr>
            <p:nvPr/>
          </p:nvSpPr>
          <p:spPr bwMode="auto">
            <a:xfrm>
              <a:off x="4604" y="3657"/>
              <a:ext cx="1020"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en-US" altLang="zh-TW" sz="1600" b="1" i="0" u="none" strike="noStrike" kern="0" cap="none" spc="0" normalizeH="0" baseline="0" noProof="0" dirty="0" smtClean="0">
                  <a:ln>
                    <a:noFill/>
                  </a:ln>
                  <a:solidFill>
                    <a:srgbClr val="006666"/>
                  </a:solidFill>
                  <a:effectLst/>
                  <a:uLnTx/>
                  <a:uFillTx/>
                  <a:ea typeface="華康粗圓體" pitchFamily="49" charset="-120"/>
                </a:rPr>
                <a:t>36</a:t>
              </a: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歲除役</a:t>
              </a:r>
            </a:p>
          </p:txBody>
        </p:sp>
        <p:sp>
          <p:nvSpPr>
            <p:cNvPr id="45" name="Text Box 43"/>
            <p:cNvSpPr txBox="1">
              <a:spLocks noChangeArrowheads="1"/>
            </p:cNvSpPr>
            <p:nvPr/>
          </p:nvSpPr>
          <p:spPr bwMode="auto">
            <a:xfrm>
              <a:off x="3969" y="3657"/>
              <a:ext cx="566" cy="207"/>
            </a:xfrm>
            <a:prstGeom prst="rect">
              <a:avLst/>
            </a:prstGeom>
            <a:solidFill>
              <a:srgbClr val="FFFFCC"/>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35000"/>
                </a:spcBef>
                <a:spcAft>
                  <a:spcPct val="0"/>
                </a:spcAft>
                <a:buClrTx/>
                <a:buSzTx/>
                <a:buFontTx/>
                <a:buNone/>
                <a:tabLst/>
                <a:defRPr/>
              </a:pPr>
              <a:r>
                <a:rPr kumimoji="1" lang="zh-TW" altLang="en-US" sz="1600" b="1" i="0" u="none" strike="noStrike" kern="0" cap="none" spc="0" normalizeH="0" baseline="0" noProof="0" smtClean="0">
                  <a:ln>
                    <a:noFill/>
                  </a:ln>
                  <a:solidFill>
                    <a:srgbClr val="006666"/>
                  </a:solidFill>
                  <a:effectLst/>
                  <a:uLnTx/>
                  <a:uFillTx/>
                  <a:ea typeface="華康粗圓體" pitchFamily="49" charset="-120"/>
                </a:rPr>
                <a:t>召集</a:t>
              </a:r>
            </a:p>
          </p:txBody>
        </p:sp>
        <p:sp>
          <p:nvSpPr>
            <p:cNvPr id="46" name="Text Box 44"/>
            <p:cNvSpPr txBox="1">
              <a:spLocks noChangeArrowheads="1"/>
            </p:cNvSpPr>
            <p:nvPr/>
          </p:nvSpPr>
          <p:spPr bwMode="auto">
            <a:xfrm>
              <a:off x="2562" y="1020"/>
              <a:ext cx="726" cy="373"/>
            </a:xfrm>
            <a:prstGeom prst="rect">
              <a:avLst/>
            </a:prstGeom>
            <a:solidFill>
              <a:srgbClr val="FFE7FF"/>
            </a:solidFill>
            <a:ln>
              <a:noFill/>
            </a:ln>
            <a:effectLst>
              <a:outerShdw dist="107763" dir="2700000" algn="ctr" rotWithShape="0">
                <a:srgbClr val="666699"/>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現役</a:t>
              </a:r>
            </a:p>
            <a:p>
              <a:pPr marL="0" marR="0" lvl="0" indent="0" algn="ctr" defTabSz="914400" eaLnBrk="1" fontAlgn="base" latinLnBrk="0" hangingPunct="1">
                <a:lnSpc>
                  <a:spcPct val="100000"/>
                </a:lnSpc>
                <a:spcBef>
                  <a:spcPct val="10000"/>
                </a:spcBef>
                <a:spcAft>
                  <a:spcPct val="0"/>
                </a:spcAft>
                <a:buClrTx/>
                <a:buSzTx/>
                <a:buFontTx/>
                <a:buNone/>
                <a:tabLst/>
                <a:defRPr/>
              </a:pPr>
              <a:r>
                <a:rPr kumimoji="1" lang="zh-TW" altLang="en-US" sz="1600" b="1" i="0" u="none" strike="noStrike" kern="0" cap="none" spc="0" normalizeH="0" baseline="0" noProof="0" dirty="0" smtClean="0">
                  <a:ln>
                    <a:noFill/>
                  </a:ln>
                  <a:solidFill>
                    <a:srgbClr val="006666"/>
                  </a:solidFill>
                  <a:effectLst/>
                  <a:uLnTx/>
                  <a:uFillTx/>
                  <a:ea typeface="華康粗圓體" pitchFamily="49" charset="-120"/>
                </a:rPr>
                <a:t>後備役</a:t>
              </a:r>
            </a:p>
          </p:txBody>
        </p:sp>
        <p:sp>
          <p:nvSpPr>
            <p:cNvPr id="47" name="Line 45"/>
            <p:cNvSpPr>
              <a:spLocks noChangeShapeType="1"/>
            </p:cNvSpPr>
            <p:nvPr/>
          </p:nvSpPr>
          <p:spPr bwMode="auto">
            <a:xfrm flipV="1">
              <a:off x="2562" y="1207"/>
              <a:ext cx="726" cy="0"/>
            </a:xfrm>
            <a:prstGeom prst="line">
              <a:avLst/>
            </a:prstGeom>
            <a:noFill/>
            <a:ln w="2857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0" cap="none" spc="0" normalizeH="0" baseline="0" noProof="0" smtClean="0">
                <a:ln>
                  <a:noFill/>
                </a:ln>
                <a:solidFill>
                  <a:srgbClr val="003366"/>
                </a:solidFill>
                <a:effectLst/>
                <a:uLnTx/>
                <a:uFillTx/>
                <a:latin typeface="Arial" pitchFamily="34" charset="0"/>
              </a:endParaRPr>
            </a:p>
          </p:txBody>
        </p:sp>
      </p:grpSp>
    </p:spTree>
    <p:extLst>
      <p:ext uri="{BB962C8B-B14F-4D97-AF65-F5344CB8AC3E}">
        <p14:creationId xmlns:p14="http://schemas.microsoft.com/office/powerpoint/2010/main" val="7643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圓角矩形 3"/>
          <p:cNvSpPr/>
          <p:nvPr/>
        </p:nvSpPr>
        <p:spPr>
          <a:xfrm>
            <a:off x="2987824" y="1340768"/>
            <a:ext cx="5048101"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u="heavy" dirty="0" smtClean="0">
                <a:solidFill>
                  <a:srgbClr val="C00000"/>
                </a:solidFill>
                <a:uFill>
                  <a:solidFill>
                    <a:schemeClr val="bg2"/>
                  </a:solidFill>
                </a:uFill>
                <a:ea typeface="標楷體" panose="03000509000000000000" pitchFamily="65" charset="-120"/>
                <a:sym typeface="Wingdings"/>
              </a:rPr>
              <a:t></a:t>
            </a:r>
            <a:r>
              <a:rPr lang="zh-TW" altLang="en-US" sz="2400" u="heavy" dirty="0" smtClean="0">
                <a:solidFill>
                  <a:srgbClr val="C00000"/>
                </a:solidFill>
                <a:uFill>
                  <a:solidFill>
                    <a:schemeClr val="bg2"/>
                  </a:solidFill>
                </a:uFill>
                <a:ea typeface="標楷體" panose="03000509000000000000" pitchFamily="65" charset="-120"/>
              </a:rPr>
              <a:t>現役</a:t>
            </a:r>
            <a:r>
              <a:rPr lang="zh-TW" altLang="en-US" sz="2400" dirty="0">
                <a:solidFill>
                  <a:srgbClr val="C00000"/>
                </a:solidFill>
                <a:ea typeface="標楷體" panose="03000509000000000000" pitchFamily="65" charset="-120"/>
              </a:rPr>
              <a:t>：以徵兵及齡男子</a:t>
            </a:r>
            <a:r>
              <a:rPr lang="zh-TW" altLang="en-US" sz="2400" dirty="0" smtClean="0">
                <a:solidFill>
                  <a:srgbClr val="C00000"/>
                </a:solidFill>
                <a:ea typeface="標楷體" panose="03000509000000000000" pitchFamily="65" charset="-120"/>
              </a:rPr>
              <a:t>，經徵兵</a:t>
            </a:r>
            <a:r>
              <a:rPr lang="zh-TW" altLang="en-US" sz="2400" dirty="0">
                <a:solidFill>
                  <a:srgbClr val="C00000"/>
                </a:solidFill>
                <a:ea typeface="標楷體" panose="03000509000000000000" pitchFamily="65" charset="-120"/>
              </a:rPr>
              <a:t>檢查合格於除役前</a:t>
            </a:r>
            <a:r>
              <a:rPr lang="zh-TW" altLang="en-US" sz="2400" dirty="0" smtClean="0">
                <a:solidFill>
                  <a:srgbClr val="C00000"/>
                </a:solidFill>
                <a:ea typeface="標楷體" panose="03000509000000000000" pitchFamily="65" charset="-120"/>
              </a:rPr>
              <a:t>，徵集</a:t>
            </a:r>
            <a:r>
              <a:rPr lang="zh-TW" altLang="en-US" sz="2400" dirty="0">
                <a:solidFill>
                  <a:srgbClr val="C00000"/>
                </a:solidFill>
                <a:ea typeface="標楷體" panose="03000509000000000000" pitchFamily="65" charset="-120"/>
              </a:rPr>
              <a:t>入營服之</a:t>
            </a:r>
            <a:r>
              <a:rPr lang="zh-TW" altLang="en-US" sz="2400" dirty="0" smtClean="0">
                <a:solidFill>
                  <a:srgbClr val="C00000"/>
                </a:solidFill>
                <a:ea typeface="標楷體" panose="03000509000000000000" pitchFamily="65" charset="-120"/>
              </a:rPr>
              <a:t>，</a:t>
            </a:r>
            <a:r>
              <a:rPr lang="zh-TW" altLang="en-US" sz="2400" dirty="0" smtClean="0">
                <a:solidFill>
                  <a:schemeClr val="bg2"/>
                </a:solidFill>
                <a:ea typeface="標楷體" panose="03000509000000000000" pitchFamily="65" charset="-120"/>
              </a:rPr>
              <a:t>為期</a:t>
            </a:r>
            <a:r>
              <a:rPr lang="zh-TW" altLang="en-US" sz="2400" dirty="0">
                <a:solidFill>
                  <a:schemeClr val="bg2"/>
                </a:solidFill>
                <a:ea typeface="標楷體" panose="03000509000000000000" pitchFamily="65" charset="-120"/>
              </a:rPr>
              <a:t>一年</a:t>
            </a:r>
            <a:r>
              <a:rPr lang="zh-TW" altLang="en-US" sz="2400" dirty="0" smtClean="0">
                <a:solidFill>
                  <a:schemeClr val="bg2"/>
                </a:solidFill>
                <a:ea typeface="標楷體" panose="03000509000000000000" pitchFamily="65" charset="-120"/>
              </a:rPr>
              <a:t>，期滿</a:t>
            </a:r>
            <a:r>
              <a:rPr lang="zh-TW" altLang="en-US" sz="2400" dirty="0">
                <a:solidFill>
                  <a:schemeClr val="bg2"/>
                </a:solidFill>
                <a:ea typeface="標楷體" panose="03000509000000000000" pitchFamily="65" charset="-120"/>
              </a:rPr>
              <a:t>退伍</a:t>
            </a:r>
            <a:r>
              <a:rPr lang="zh-TW" altLang="en-US" sz="2400" dirty="0" smtClean="0">
                <a:solidFill>
                  <a:srgbClr val="C00000"/>
                </a:solidFill>
                <a:ea typeface="標楷體" panose="03000509000000000000" pitchFamily="65" charset="-120"/>
              </a:rPr>
              <a:t>。</a:t>
            </a:r>
            <a:r>
              <a:rPr lang="en-US" altLang="zh-TW" sz="2400" dirty="0" smtClean="0">
                <a:solidFill>
                  <a:srgbClr val="C00000"/>
                </a:solidFill>
                <a:ea typeface="標楷體" panose="03000509000000000000" pitchFamily="65" charset="-120"/>
              </a:rPr>
              <a:t>(</a:t>
            </a:r>
            <a:r>
              <a:rPr lang="en-US" altLang="zh-TW" sz="2400" dirty="0" smtClean="0">
                <a:solidFill>
                  <a:srgbClr val="7030A0"/>
                </a:solidFill>
                <a:ea typeface="標楷體" panose="03000509000000000000" pitchFamily="65" charset="-120"/>
              </a:rPr>
              <a:t>82</a:t>
            </a:r>
            <a:r>
              <a:rPr lang="zh-TW" altLang="en-US" sz="2400" dirty="0" smtClean="0">
                <a:solidFill>
                  <a:srgbClr val="7030A0"/>
                </a:solidFill>
                <a:ea typeface="標楷體" panose="03000509000000000000" pitchFamily="65" charset="-120"/>
              </a:rPr>
              <a:t>年次含以前</a:t>
            </a:r>
            <a:r>
              <a:rPr lang="en-US" altLang="zh-TW" sz="2400" dirty="0" smtClean="0">
                <a:solidFill>
                  <a:srgbClr val="C00000"/>
                </a:solidFill>
                <a:ea typeface="標楷體" panose="03000509000000000000" pitchFamily="65" charset="-120"/>
              </a:rPr>
              <a:t>)</a:t>
            </a:r>
            <a:endParaRPr lang="zh-TW" altLang="en-US" sz="2400" dirty="0">
              <a:solidFill>
                <a:srgbClr val="C00000"/>
              </a:solidFill>
              <a:ea typeface="標楷體" panose="03000509000000000000" pitchFamily="65" charset="-120"/>
            </a:endParaRPr>
          </a:p>
        </p:txBody>
      </p:sp>
      <p:sp>
        <p:nvSpPr>
          <p:cNvPr id="5" name="圓角矩形 4"/>
          <p:cNvSpPr/>
          <p:nvPr/>
        </p:nvSpPr>
        <p:spPr>
          <a:xfrm>
            <a:off x="3026793" y="3212976"/>
            <a:ext cx="5068884"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u="heavy" dirty="0">
                <a:solidFill>
                  <a:srgbClr val="C00000"/>
                </a:solidFill>
                <a:uFill>
                  <a:solidFill>
                    <a:schemeClr val="bg2"/>
                  </a:solidFill>
                </a:uFill>
                <a:ea typeface="標楷體" panose="03000509000000000000" pitchFamily="65" charset="-120"/>
                <a:sym typeface="Wingdings"/>
              </a:rPr>
              <a:t> </a:t>
            </a:r>
            <a:r>
              <a:rPr lang="zh-TW" altLang="en-US" sz="2400" u="heavy" dirty="0" smtClean="0">
                <a:solidFill>
                  <a:srgbClr val="C00000"/>
                </a:solidFill>
                <a:uFill>
                  <a:solidFill>
                    <a:schemeClr val="bg2"/>
                  </a:solidFill>
                </a:uFill>
                <a:ea typeface="標楷體" panose="03000509000000000000" pitchFamily="65" charset="-120"/>
              </a:rPr>
              <a:t>軍事訓練</a:t>
            </a:r>
            <a:r>
              <a:rPr lang="zh-TW" altLang="en-US" sz="2400" dirty="0">
                <a:solidFill>
                  <a:srgbClr val="C00000"/>
                </a:solidFill>
                <a:ea typeface="標楷體" panose="03000509000000000000" pitchFamily="65" charset="-120"/>
              </a:rPr>
              <a:t>：經徵兵檢查</a:t>
            </a:r>
            <a:r>
              <a:rPr lang="zh-TW" altLang="en-US" sz="2400" dirty="0" smtClean="0">
                <a:solidFill>
                  <a:srgbClr val="C00000"/>
                </a:solidFill>
                <a:ea typeface="標楷體" panose="03000509000000000000" pitchFamily="65" charset="-120"/>
              </a:rPr>
              <a:t>合格</a:t>
            </a:r>
            <a:r>
              <a:rPr lang="zh-TW" altLang="en-US" sz="2400" dirty="0">
                <a:solidFill>
                  <a:srgbClr val="C00000"/>
                </a:solidFill>
                <a:ea typeface="標楷體" panose="03000509000000000000" pitchFamily="65" charset="-120"/>
              </a:rPr>
              <a:t>男子於除役前，徵集</a:t>
            </a:r>
            <a:r>
              <a:rPr lang="zh-TW" altLang="en-US" sz="2400" dirty="0" smtClean="0">
                <a:solidFill>
                  <a:srgbClr val="C00000"/>
                </a:solidFill>
                <a:ea typeface="標楷體" panose="03000509000000000000" pitchFamily="65" charset="-120"/>
              </a:rPr>
              <a:t>入營</a:t>
            </a:r>
            <a:r>
              <a:rPr lang="zh-TW" altLang="en-US" sz="2400" dirty="0">
                <a:solidFill>
                  <a:srgbClr val="C00000"/>
                </a:solidFill>
                <a:ea typeface="標楷體" panose="03000509000000000000" pitchFamily="65" charset="-120"/>
              </a:rPr>
              <a:t>接受</a:t>
            </a:r>
            <a:r>
              <a:rPr lang="zh-TW" altLang="en-US" sz="2400" dirty="0">
                <a:solidFill>
                  <a:schemeClr val="bg2"/>
                </a:solidFill>
                <a:ea typeface="標楷體" panose="03000509000000000000" pitchFamily="65" charset="-120"/>
              </a:rPr>
              <a:t>四個月</a:t>
            </a:r>
            <a:r>
              <a:rPr lang="zh-TW" altLang="en-US" sz="2400" dirty="0" smtClean="0">
                <a:solidFill>
                  <a:srgbClr val="C00000"/>
                </a:solidFill>
                <a:ea typeface="標楷體" panose="03000509000000000000" pitchFamily="65" charset="-120"/>
              </a:rPr>
              <a:t>以內軍事訓</a:t>
            </a:r>
            <a:r>
              <a:rPr lang="en-US" altLang="zh-TW" sz="2400" dirty="0" smtClean="0">
                <a:solidFill>
                  <a:srgbClr val="C00000"/>
                </a:solidFill>
                <a:ea typeface="標楷體" panose="03000509000000000000" pitchFamily="65" charset="-120"/>
              </a:rPr>
              <a:t> </a:t>
            </a:r>
            <a:r>
              <a:rPr lang="zh-TW" altLang="en-US" sz="2400" dirty="0" smtClean="0">
                <a:solidFill>
                  <a:srgbClr val="C00000"/>
                </a:solidFill>
                <a:ea typeface="標楷體" panose="03000509000000000000" pitchFamily="65" charset="-120"/>
              </a:rPr>
              <a:t>練</a:t>
            </a:r>
            <a:r>
              <a:rPr lang="zh-TW" altLang="en-US" sz="2400" dirty="0">
                <a:solidFill>
                  <a:srgbClr val="C00000"/>
                </a:solidFill>
                <a:ea typeface="標楷體" panose="03000509000000000000" pitchFamily="65" charset="-120"/>
              </a:rPr>
              <a:t>，</a:t>
            </a:r>
            <a:r>
              <a:rPr lang="zh-TW" altLang="en-US" sz="2400" dirty="0">
                <a:solidFill>
                  <a:schemeClr val="bg2"/>
                </a:solidFill>
                <a:ea typeface="標楷體" panose="03000509000000000000" pitchFamily="65" charset="-120"/>
              </a:rPr>
              <a:t>期滿結訓</a:t>
            </a:r>
            <a:r>
              <a:rPr lang="zh-TW" altLang="en-US" sz="2400" dirty="0" smtClean="0">
                <a:solidFill>
                  <a:srgbClr val="C00000"/>
                </a:solidFill>
                <a:ea typeface="標楷體" panose="03000509000000000000" pitchFamily="65" charset="-120"/>
              </a:rPr>
              <a:t>。</a:t>
            </a:r>
            <a:r>
              <a:rPr lang="en-US" altLang="zh-TW" sz="2400" dirty="0" smtClean="0">
                <a:solidFill>
                  <a:srgbClr val="C00000"/>
                </a:solidFill>
                <a:ea typeface="標楷體" panose="03000509000000000000" pitchFamily="65" charset="-120"/>
              </a:rPr>
              <a:t>(</a:t>
            </a:r>
            <a:r>
              <a:rPr lang="en-US" altLang="zh-TW" sz="2400" dirty="0" smtClean="0">
                <a:solidFill>
                  <a:srgbClr val="7030A0"/>
                </a:solidFill>
                <a:ea typeface="標楷體" panose="03000509000000000000" pitchFamily="65" charset="-120"/>
              </a:rPr>
              <a:t>83</a:t>
            </a:r>
            <a:r>
              <a:rPr lang="zh-TW" altLang="en-US" sz="2400" dirty="0" smtClean="0">
                <a:solidFill>
                  <a:srgbClr val="7030A0"/>
                </a:solidFill>
                <a:ea typeface="標楷體" panose="03000509000000000000" pitchFamily="65" charset="-120"/>
              </a:rPr>
              <a:t>年次以後</a:t>
            </a:r>
            <a:r>
              <a:rPr lang="en-US" altLang="zh-TW" sz="2400" dirty="0" smtClean="0">
                <a:solidFill>
                  <a:srgbClr val="C00000"/>
                </a:solidFill>
                <a:ea typeface="標楷體" panose="03000509000000000000" pitchFamily="65" charset="-120"/>
              </a:rPr>
              <a:t>)</a:t>
            </a:r>
            <a:endParaRPr lang="zh-TW" altLang="en-US" sz="2400" dirty="0">
              <a:solidFill>
                <a:srgbClr val="C00000"/>
              </a:solidFill>
              <a:ea typeface="標楷體" panose="03000509000000000000" pitchFamily="65" charset="-120"/>
            </a:endParaRPr>
          </a:p>
        </p:txBody>
      </p:sp>
      <p:sp>
        <p:nvSpPr>
          <p:cNvPr id="6" name="五邊形 5"/>
          <p:cNvSpPr/>
          <p:nvPr/>
        </p:nvSpPr>
        <p:spPr>
          <a:xfrm>
            <a:off x="387406" y="3429000"/>
            <a:ext cx="2160240" cy="108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400" dirty="0" smtClean="0">
                <a:solidFill>
                  <a:srgbClr val="C00000"/>
                </a:solidFill>
                <a:ea typeface="標楷體" panose="03000509000000000000" pitchFamily="65" charset="-120"/>
              </a:rPr>
              <a:t>常備兵</a:t>
            </a:r>
            <a:endParaRPr lang="zh-TW" altLang="en-US" sz="3400" dirty="0">
              <a:solidFill>
                <a:srgbClr val="C00000"/>
              </a:solidFill>
              <a:ea typeface="標楷體" panose="03000509000000000000" pitchFamily="65" charset="-120"/>
            </a:endParaRPr>
          </a:p>
        </p:txBody>
      </p:sp>
      <p:sp>
        <p:nvSpPr>
          <p:cNvPr id="2" name="圓角矩形 1"/>
          <p:cNvSpPr/>
          <p:nvPr/>
        </p:nvSpPr>
        <p:spPr>
          <a:xfrm>
            <a:off x="3026794" y="5091113"/>
            <a:ext cx="5068884" cy="1385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u="heavy" dirty="0" smtClean="0">
                <a:solidFill>
                  <a:srgbClr val="C00000"/>
                </a:solidFill>
                <a:uFill>
                  <a:solidFill>
                    <a:schemeClr val="bg2"/>
                  </a:solidFill>
                </a:uFill>
                <a:ea typeface="標楷體" panose="03000509000000000000" pitchFamily="65" charset="-120"/>
                <a:sym typeface="Wingdings"/>
              </a:rPr>
              <a:t></a:t>
            </a:r>
            <a:r>
              <a:rPr lang="zh-TW" altLang="en-US" sz="2400" u="heavy" dirty="0" smtClean="0">
                <a:solidFill>
                  <a:srgbClr val="C00000"/>
                </a:solidFill>
                <a:uFill>
                  <a:solidFill>
                    <a:schemeClr val="bg2"/>
                  </a:solidFill>
                </a:uFill>
                <a:ea typeface="標楷體" panose="03000509000000000000" pitchFamily="65" charset="-120"/>
              </a:rPr>
              <a:t>後備</a:t>
            </a:r>
            <a:r>
              <a:rPr lang="zh-TW" altLang="en-US" sz="2400" u="heavy" dirty="0">
                <a:solidFill>
                  <a:srgbClr val="C00000"/>
                </a:solidFill>
                <a:uFill>
                  <a:solidFill>
                    <a:schemeClr val="bg2"/>
                  </a:solidFill>
                </a:uFill>
                <a:ea typeface="標楷體" panose="03000509000000000000" pitchFamily="65" charset="-120"/>
              </a:rPr>
              <a:t>役</a:t>
            </a:r>
            <a:r>
              <a:rPr lang="zh-TW" altLang="en-US" sz="2400" dirty="0">
                <a:solidFill>
                  <a:srgbClr val="C00000"/>
                </a:solidFill>
                <a:ea typeface="標楷體" panose="03000509000000000000" pitchFamily="65" charset="-120"/>
              </a:rPr>
              <a:t>：以現役期滿退伍或軍事訓練結訓者服之，至除役時止。</a:t>
            </a:r>
          </a:p>
        </p:txBody>
      </p:sp>
    </p:spTree>
    <p:extLst>
      <p:ext uri="{BB962C8B-B14F-4D97-AF65-F5344CB8AC3E}">
        <p14:creationId xmlns:p14="http://schemas.microsoft.com/office/powerpoint/2010/main" val="1025967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Cj033330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563" y="5091113"/>
            <a:ext cx="833437" cy="1766887"/>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7496175" y="64770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TW" b="1">
                <a:solidFill>
                  <a:srgbClr val="FF00FF"/>
                </a:solidFill>
                <a:latin typeface="Times New Roman" pitchFamily="18" charset="0"/>
              </a:rPr>
              <a:t>Webber</a:t>
            </a:r>
          </a:p>
        </p:txBody>
      </p:sp>
      <p:pic>
        <p:nvPicPr>
          <p:cNvPr id="8199" name="Picture 14" descr="C:\Documents and Settings\Administrator\桌面\未命名.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14186" y="1916832"/>
            <a:ext cx="8135194" cy="3539430"/>
          </a:xfrm>
          <a:prstGeom prst="rect">
            <a:avLst/>
          </a:prstGeom>
          <a:noFill/>
        </p:spPr>
        <p:txBody>
          <a:bodyPr wrap="square" rtlCol="0">
            <a:spAutoFit/>
          </a:bodyPr>
          <a:lstStyle/>
          <a:p>
            <a:r>
              <a:rPr lang="zh-TW" altLang="en-US" sz="2800" dirty="0" smtClean="0">
                <a:solidFill>
                  <a:srgbClr val="FF0000"/>
                </a:solidFill>
                <a:ea typeface="標楷體" panose="03000509000000000000" pitchFamily="65" charset="-120"/>
                <a:sym typeface="Wingdings"/>
              </a:rPr>
              <a:t> </a:t>
            </a:r>
            <a:r>
              <a:rPr lang="zh-TW" altLang="en-US" sz="2800" dirty="0" smtClean="0">
                <a:solidFill>
                  <a:schemeClr val="bg2"/>
                </a:solidFill>
                <a:ea typeface="標楷體" panose="03000509000000000000" pitchFamily="65" charset="-120"/>
              </a:rPr>
              <a:t>常備</a:t>
            </a:r>
            <a:r>
              <a:rPr lang="zh-TW" altLang="en-US" sz="2800" dirty="0">
                <a:solidFill>
                  <a:schemeClr val="bg2"/>
                </a:solidFill>
                <a:ea typeface="標楷體" panose="03000509000000000000" pitchFamily="65" charset="-120"/>
              </a:rPr>
              <a:t>兵役軍事訓練區分為第一階段入伍</a:t>
            </a:r>
            <a:r>
              <a:rPr lang="zh-TW" altLang="en-US" sz="2800" dirty="0" smtClean="0">
                <a:solidFill>
                  <a:schemeClr val="bg2"/>
                </a:solidFill>
                <a:ea typeface="標楷體" panose="03000509000000000000" pitchFamily="65" charset="-120"/>
              </a:rPr>
              <a:t>訓練及第</a:t>
            </a:r>
            <a:endParaRPr lang="en-US" altLang="zh-TW" sz="2800" dirty="0" smtClean="0">
              <a:solidFill>
                <a:schemeClr val="bg2"/>
              </a:solidFill>
              <a:ea typeface="標楷體" panose="03000509000000000000" pitchFamily="65" charset="-120"/>
            </a:endParaRPr>
          </a:p>
          <a:p>
            <a:r>
              <a:rPr lang="en-US" altLang="zh-TW" sz="2800" dirty="0">
                <a:solidFill>
                  <a:schemeClr val="bg2"/>
                </a:solidFill>
                <a:ea typeface="標楷體" panose="03000509000000000000" pitchFamily="65" charset="-120"/>
              </a:rPr>
              <a:t> </a:t>
            </a:r>
            <a:r>
              <a:rPr lang="en-US" altLang="zh-TW" sz="2800" dirty="0" smtClean="0">
                <a:solidFill>
                  <a:schemeClr val="bg2"/>
                </a:solidFill>
                <a:ea typeface="標楷體" panose="03000509000000000000" pitchFamily="65" charset="-120"/>
              </a:rPr>
              <a:t>   </a:t>
            </a:r>
            <a:r>
              <a:rPr lang="zh-TW" altLang="en-US" sz="2800" dirty="0" smtClean="0">
                <a:solidFill>
                  <a:schemeClr val="bg2"/>
                </a:solidFill>
                <a:ea typeface="標楷體" panose="03000509000000000000" pitchFamily="65" charset="-120"/>
              </a:rPr>
              <a:t>二</a:t>
            </a:r>
            <a:r>
              <a:rPr lang="zh-TW" altLang="en-US" sz="2800" dirty="0">
                <a:solidFill>
                  <a:schemeClr val="bg2"/>
                </a:solidFill>
                <a:ea typeface="標楷體" panose="03000509000000000000" pitchFamily="65" charset="-120"/>
              </a:rPr>
              <a:t>階段專長訓練</a:t>
            </a:r>
            <a:r>
              <a:rPr lang="zh-TW" altLang="en-US" sz="2800" dirty="0" smtClean="0">
                <a:solidFill>
                  <a:schemeClr val="bg2"/>
                </a:solidFill>
                <a:ea typeface="標楷體" panose="03000509000000000000" pitchFamily="65" charset="-120"/>
              </a:rPr>
              <a:t>。</a:t>
            </a:r>
            <a:endParaRPr lang="en-US" altLang="zh-TW" sz="2800" dirty="0" smtClean="0">
              <a:solidFill>
                <a:schemeClr val="bg2"/>
              </a:solidFill>
              <a:ea typeface="標楷體" panose="03000509000000000000" pitchFamily="65" charset="-120"/>
            </a:endParaRPr>
          </a:p>
          <a:p>
            <a:r>
              <a:rPr lang="zh-TW" altLang="en-US" sz="2800" dirty="0" smtClean="0">
                <a:solidFill>
                  <a:srgbClr val="FF0000"/>
                </a:solidFill>
                <a:ea typeface="標楷體" panose="03000509000000000000" pitchFamily="65" charset="-120"/>
                <a:sym typeface="Wingdings"/>
              </a:rPr>
              <a:t></a:t>
            </a:r>
            <a:r>
              <a:rPr lang="zh-TW" altLang="en-US" sz="2800" dirty="0" smtClean="0">
                <a:solidFill>
                  <a:schemeClr val="bg2"/>
                </a:solidFill>
                <a:ea typeface="標楷體" panose="03000509000000000000" pitchFamily="65" charset="-120"/>
              </a:rPr>
              <a:t> </a:t>
            </a:r>
            <a:r>
              <a:rPr lang="zh-TW" altLang="en-US" sz="2800" u="heavy" dirty="0" smtClean="0">
                <a:solidFill>
                  <a:schemeClr val="bg2"/>
                </a:solidFill>
                <a:uFill>
                  <a:solidFill>
                    <a:srgbClr val="FF0000"/>
                  </a:solidFill>
                </a:uFill>
                <a:ea typeface="標楷體" panose="03000509000000000000" pitchFamily="65" charset="-120"/>
              </a:rPr>
              <a:t>役男</a:t>
            </a:r>
            <a:r>
              <a:rPr lang="zh-TW" altLang="en-US" sz="2800" u="heavy" dirty="0">
                <a:solidFill>
                  <a:schemeClr val="bg2"/>
                </a:solidFill>
                <a:uFill>
                  <a:solidFill>
                    <a:srgbClr val="FF0000"/>
                  </a:solidFill>
                </a:uFill>
                <a:ea typeface="標楷體" panose="03000509000000000000" pitchFamily="65" charset="-120"/>
              </a:rPr>
              <a:t>應連續接受二階段常備兵役</a:t>
            </a:r>
            <a:r>
              <a:rPr lang="zh-TW" altLang="en-US" sz="2800" u="heavy" dirty="0" smtClean="0">
                <a:solidFill>
                  <a:schemeClr val="bg2"/>
                </a:solidFill>
                <a:uFill>
                  <a:solidFill>
                    <a:srgbClr val="FF0000"/>
                  </a:solidFill>
                </a:uFill>
                <a:ea typeface="標楷體" panose="03000509000000000000" pitchFamily="65" charset="-120"/>
              </a:rPr>
              <a:t>軍事訓練</a:t>
            </a:r>
            <a:r>
              <a:rPr lang="zh-TW" altLang="en-US" sz="2800" dirty="0" smtClean="0">
                <a:solidFill>
                  <a:schemeClr val="bg2"/>
                </a:solidFill>
                <a:ea typeface="標楷體" panose="03000509000000000000" pitchFamily="65" charset="-120"/>
              </a:rPr>
              <a:t>。</a:t>
            </a:r>
            <a:r>
              <a:rPr lang="zh-TW" altLang="en-US" sz="2800" dirty="0">
                <a:solidFill>
                  <a:schemeClr val="bg2"/>
                </a:solidFill>
                <a:ea typeface="標楷體" panose="03000509000000000000" pitchFamily="65" charset="-120"/>
              </a:rPr>
              <a:t>但</a:t>
            </a:r>
            <a:r>
              <a:rPr lang="zh-TW" altLang="en-US" sz="2800" dirty="0" smtClean="0">
                <a:solidFill>
                  <a:schemeClr val="bg2"/>
                </a:solidFill>
                <a:ea typeface="標楷體" panose="03000509000000000000" pitchFamily="65" charset="-120"/>
              </a:rPr>
              <a:t>就</a:t>
            </a:r>
            <a:endParaRPr lang="en-US" altLang="zh-TW" sz="2800" dirty="0" smtClean="0">
              <a:solidFill>
                <a:schemeClr val="bg2"/>
              </a:solidFill>
              <a:ea typeface="標楷體" panose="03000509000000000000" pitchFamily="65" charset="-120"/>
            </a:endParaRPr>
          </a:p>
          <a:p>
            <a:r>
              <a:rPr lang="en-US" altLang="zh-TW" sz="2800" dirty="0" smtClean="0">
                <a:solidFill>
                  <a:schemeClr val="bg2"/>
                </a:solidFill>
                <a:ea typeface="標楷體" panose="03000509000000000000" pitchFamily="65" charset="-120"/>
              </a:rPr>
              <a:t>   </a:t>
            </a:r>
            <a:r>
              <a:rPr lang="zh-TW" altLang="en-US" sz="2800" dirty="0" smtClean="0">
                <a:solidFill>
                  <a:schemeClr val="bg2"/>
                </a:solidFill>
                <a:ea typeface="標楷體" panose="03000509000000000000" pitchFamily="65" charset="-120"/>
              </a:rPr>
              <a:t>讀</a:t>
            </a:r>
            <a:r>
              <a:rPr lang="zh-TW" altLang="en-US" sz="2800" dirty="0">
                <a:solidFill>
                  <a:schemeClr val="bg2"/>
                </a:solidFill>
                <a:ea typeface="標楷體" panose="03000509000000000000" pitchFamily="65" charset="-120"/>
              </a:rPr>
              <a:t>大專校院在學學生，得依其</a:t>
            </a:r>
            <a:r>
              <a:rPr lang="zh-TW" altLang="en-US" sz="2800" dirty="0" smtClean="0">
                <a:solidFill>
                  <a:schemeClr val="bg2"/>
                </a:solidFill>
                <a:ea typeface="標楷體" panose="03000509000000000000" pitchFamily="65" charset="-120"/>
              </a:rPr>
              <a:t>志願，於就讀大學</a:t>
            </a:r>
            <a:endParaRPr lang="en-US" altLang="zh-TW" sz="2800" dirty="0" smtClean="0">
              <a:solidFill>
                <a:schemeClr val="bg2"/>
              </a:solidFill>
              <a:ea typeface="標楷體" panose="03000509000000000000" pitchFamily="65" charset="-120"/>
            </a:endParaRPr>
          </a:p>
          <a:p>
            <a:r>
              <a:rPr lang="en-US" altLang="zh-TW" sz="2800" dirty="0">
                <a:solidFill>
                  <a:schemeClr val="bg2"/>
                </a:solidFill>
                <a:ea typeface="標楷體" panose="03000509000000000000" pitchFamily="65" charset="-120"/>
              </a:rPr>
              <a:t> </a:t>
            </a:r>
            <a:r>
              <a:rPr lang="en-US" altLang="zh-TW" sz="2800" dirty="0" smtClean="0">
                <a:solidFill>
                  <a:schemeClr val="bg2"/>
                </a:solidFill>
                <a:ea typeface="標楷體" panose="03000509000000000000" pitchFamily="65" charset="-120"/>
              </a:rPr>
              <a:t>  </a:t>
            </a:r>
            <a:r>
              <a:rPr lang="zh-TW" altLang="en-US" sz="2800" dirty="0" smtClean="0">
                <a:solidFill>
                  <a:schemeClr val="bg2"/>
                </a:solidFill>
                <a:ea typeface="標楷體" panose="03000509000000000000" pitchFamily="65" charset="-120"/>
              </a:rPr>
              <a:t>第一學年或五專第三學年當年</a:t>
            </a:r>
            <a:r>
              <a:rPr lang="zh-TW" altLang="en-US" sz="2800" u="heavy" dirty="0">
                <a:solidFill>
                  <a:schemeClr val="bg2"/>
                </a:solidFill>
                <a:uFill>
                  <a:solidFill>
                    <a:srgbClr val="FF0000"/>
                  </a:solidFill>
                </a:uFill>
                <a:ea typeface="標楷體" panose="03000509000000000000" pitchFamily="65" charset="-120"/>
              </a:rPr>
              <a:t>十一月十五日前</a:t>
            </a:r>
            <a:r>
              <a:rPr lang="zh-TW" altLang="en-US" sz="2800" u="heavy" dirty="0" smtClean="0">
                <a:solidFill>
                  <a:schemeClr val="bg2"/>
                </a:solidFill>
                <a:uFill>
                  <a:solidFill>
                    <a:srgbClr val="FF0000"/>
                  </a:solidFill>
                </a:uFill>
                <a:ea typeface="標楷體" panose="03000509000000000000" pitchFamily="65" charset="-120"/>
              </a:rPr>
              <a:t>向</a:t>
            </a:r>
            <a:endParaRPr lang="en-US" altLang="zh-TW" sz="2800" u="heavy" dirty="0" smtClean="0">
              <a:solidFill>
                <a:schemeClr val="bg2"/>
              </a:solidFill>
              <a:uFill>
                <a:solidFill>
                  <a:srgbClr val="FF0000"/>
                </a:solidFill>
              </a:uFill>
              <a:ea typeface="標楷體" panose="03000509000000000000" pitchFamily="65" charset="-120"/>
            </a:endParaRPr>
          </a:p>
          <a:p>
            <a:r>
              <a:rPr lang="en-US" altLang="zh-TW" sz="2800" u="heavy" dirty="0">
                <a:solidFill>
                  <a:schemeClr val="bg2"/>
                </a:solidFill>
                <a:uFill>
                  <a:solidFill>
                    <a:srgbClr val="FF0000"/>
                  </a:solidFill>
                </a:uFill>
                <a:ea typeface="標楷體" panose="03000509000000000000" pitchFamily="65" charset="-120"/>
              </a:rPr>
              <a:t> </a:t>
            </a:r>
            <a:r>
              <a:rPr lang="en-US" altLang="zh-TW" sz="2800" u="heavy" dirty="0" smtClean="0">
                <a:solidFill>
                  <a:schemeClr val="bg2"/>
                </a:solidFill>
                <a:uFill>
                  <a:solidFill>
                    <a:srgbClr val="FF0000"/>
                  </a:solidFill>
                </a:uFill>
                <a:ea typeface="標楷體" panose="03000509000000000000" pitchFamily="65" charset="-120"/>
              </a:rPr>
              <a:t>  </a:t>
            </a:r>
            <a:r>
              <a:rPr lang="zh-TW" altLang="en-US" sz="2800" u="heavy" dirty="0" smtClean="0">
                <a:solidFill>
                  <a:schemeClr val="bg2"/>
                </a:solidFill>
                <a:uFill>
                  <a:solidFill>
                    <a:srgbClr val="FF0000"/>
                  </a:solidFill>
                </a:uFill>
                <a:ea typeface="標楷體" panose="03000509000000000000" pitchFamily="65" charset="-120"/>
              </a:rPr>
              <a:t>戶籍地鄉</a:t>
            </a:r>
            <a:r>
              <a:rPr lang="zh-TW" altLang="en-US" sz="2800" u="heavy" dirty="0">
                <a:solidFill>
                  <a:schemeClr val="bg2"/>
                </a:solidFill>
                <a:uFill>
                  <a:solidFill>
                    <a:srgbClr val="FF0000"/>
                  </a:solidFill>
                </a:uFill>
                <a:ea typeface="標楷體" panose="03000509000000000000" pitchFamily="65" charset="-120"/>
              </a:rPr>
              <a:t>（鎮、市</a:t>
            </a:r>
            <a:r>
              <a:rPr lang="zh-TW" altLang="en-US" sz="2800" u="heavy" dirty="0" smtClean="0">
                <a:solidFill>
                  <a:schemeClr val="bg2"/>
                </a:solidFill>
                <a:uFill>
                  <a:solidFill>
                    <a:srgbClr val="FF0000"/>
                  </a:solidFill>
                </a:uFill>
                <a:ea typeface="標楷體" panose="03000509000000000000" pitchFamily="65" charset="-120"/>
              </a:rPr>
              <a:t>、</a:t>
            </a:r>
            <a:r>
              <a:rPr lang="en-US" altLang="zh-TW" sz="2800" u="heavy" dirty="0" smtClean="0">
                <a:solidFill>
                  <a:schemeClr val="bg2"/>
                </a:solidFill>
                <a:uFill>
                  <a:solidFill>
                    <a:srgbClr val="FF0000"/>
                  </a:solidFill>
                </a:uFill>
                <a:ea typeface="標楷體" panose="03000509000000000000" pitchFamily="65" charset="-120"/>
              </a:rPr>
              <a:t> </a:t>
            </a:r>
            <a:r>
              <a:rPr lang="zh-TW" altLang="en-US" sz="2800" u="heavy" dirty="0" smtClean="0">
                <a:solidFill>
                  <a:schemeClr val="bg2"/>
                </a:solidFill>
                <a:uFill>
                  <a:solidFill>
                    <a:srgbClr val="FF0000"/>
                  </a:solidFill>
                </a:uFill>
                <a:ea typeface="標楷體" panose="03000509000000000000" pitchFamily="65" charset="-120"/>
              </a:rPr>
              <a:t>區</a:t>
            </a:r>
            <a:r>
              <a:rPr lang="zh-TW" altLang="en-US" sz="2800" u="heavy" dirty="0">
                <a:solidFill>
                  <a:schemeClr val="bg2"/>
                </a:solidFill>
                <a:uFill>
                  <a:solidFill>
                    <a:srgbClr val="FF0000"/>
                  </a:solidFill>
                </a:uFill>
                <a:ea typeface="標楷體" panose="03000509000000000000" pitchFamily="65" charset="-120"/>
              </a:rPr>
              <a:t>）公所申請</a:t>
            </a:r>
            <a:r>
              <a:rPr lang="zh-TW" altLang="en-US" sz="2800" dirty="0">
                <a:solidFill>
                  <a:schemeClr val="bg2"/>
                </a:solidFill>
                <a:ea typeface="標楷體" panose="03000509000000000000" pitchFamily="65" charset="-120"/>
              </a:rPr>
              <a:t>於大學第一</a:t>
            </a:r>
            <a:r>
              <a:rPr lang="zh-TW" altLang="en-US" sz="2800" dirty="0" smtClean="0">
                <a:solidFill>
                  <a:schemeClr val="bg2"/>
                </a:solidFill>
                <a:ea typeface="標楷體" panose="03000509000000000000" pitchFamily="65" charset="-120"/>
              </a:rPr>
              <a:t>學</a:t>
            </a:r>
            <a:endParaRPr lang="en-US" altLang="zh-TW" sz="2800" dirty="0" smtClean="0">
              <a:solidFill>
                <a:schemeClr val="bg2"/>
              </a:solidFill>
              <a:ea typeface="標楷體" panose="03000509000000000000" pitchFamily="65" charset="-120"/>
            </a:endParaRPr>
          </a:p>
          <a:p>
            <a:r>
              <a:rPr lang="en-US" altLang="zh-TW" sz="2800" dirty="0">
                <a:solidFill>
                  <a:schemeClr val="bg2"/>
                </a:solidFill>
                <a:ea typeface="標楷體" panose="03000509000000000000" pitchFamily="65" charset="-120"/>
              </a:rPr>
              <a:t> </a:t>
            </a:r>
            <a:r>
              <a:rPr lang="en-US" altLang="zh-TW" sz="2800" dirty="0" smtClean="0">
                <a:solidFill>
                  <a:schemeClr val="bg2"/>
                </a:solidFill>
                <a:ea typeface="標楷體" panose="03000509000000000000" pitchFamily="65" charset="-120"/>
              </a:rPr>
              <a:t>  </a:t>
            </a:r>
            <a:r>
              <a:rPr lang="zh-TW" altLang="en-US" sz="2800" dirty="0" smtClean="0">
                <a:solidFill>
                  <a:schemeClr val="bg2"/>
                </a:solidFill>
                <a:ea typeface="標楷體" panose="03000509000000000000" pitchFamily="65" charset="-120"/>
              </a:rPr>
              <a:t>年</a:t>
            </a:r>
            <a:r>
              <a:rPr lang="zh-TW" altLang="en-US" sz="2800" dirty="0">
                <a:solidFill>
                  <a:schemeClr val="bg2"/>
                </a:solidFill>
                <a:ea typeface="標楷體" panose="03000509000000000000" pitchFamily="65" charset="-120"/>
              </a:rPr>
              <a:t>、</a:t>
            </a:r>
            <a:r>
              <a:rPr lang="zh-TW" altLang="en-US" sz="2800" dirty="0" smtClean="0">
                <a:solidFill>
                  <a:schemeClr val="bg2"/>
                </a:solidFill>
                <a:ea typeface="標楷體" panose="03000509000000000000" pitchFamily="65" charset="-120"/>
              </a:rPr>
              <a:t>第二學年或</a:t>
            </a:r>
            <a:r>
              <a:rPr lang="zh-TW" altLang="en-US" sz="2800" dirty="0">
                <a:solidFill>
                  <a:schemeClr val="bg2"/>
                </a:solidFill>
                <a:ea typeface="標楷體" panose="03000509000000000000" pitchFamily="65" charset="-120"/>
              </a:rPr>
              <a:t>五專第三學年、第四學年暑假</a:t>
            </a:r>
            <a:r>
              <a:rPr lang="zh-TW" altLang="en-US" sz="2800" dirty="0" smtClean="0">
                <a:solidFill>
                  <a:schemeClr val="bg2"/>
                </a:solidFill>
                <a:ea typeface="標楷體" panose="03000509000000000000" pitchFamily="65" charset="-120"/>
              </a:rPr>
              <a:t>，</a:t>
            </a:r>
            <a:endParaRPr lang="en-US" altLang="zh-TW" sz="2800" dirty="0" smtClean="0">
              <a:solidFill>
                <a:schemeClr val="bg2"/>
              </a:solidFill>
              <a:ea typeface="標楷體" panose="03000509000000000000" pitchFamily="65" charset="-120"/>
            </a:endParaRPr>
          </a:p>
          <a:p>
            <a:r>
              <a:rPr lang="en-US" altLang="zh-TW" sz="2800" dirty="0">
                <a:solidFill>
                  <a:schemeClr val="bg2"/>
                </a:solidFill>
                <a:ea typeface="標楷體" panose="03000509000000000000" pitchFamily="65" charset="-120"/>
              </a:rPr>
              <a:t> </a:t>
            </a:r>
            <a:r>
              <a:rPr lang="en-US" altLang="zh-TW" sz="2800" dirty="0" smtClean="0">
                <a:solidFill>
                  <a:schemeClr val="bg2"/>
                </a:solidFill>
                <a:ea typeface="標楷體" panose="03000509000000000000" pitchFamily="65" charset="-120"/>
              </a:rPr>
              <a:t>  </a:t>
            </a:r>
            <a:r>
              <a:rPr lang="zh-TW" altLang="en-US" sz="2800" dirty="0" smtClean="0">
                <a:solidFill>
                  <a:schemeClr val="bg2"/>
                </a:solidFill>
                <a:ea typeface="標楷體" panose="03000509000000000000" pitchFamily="65" charset="-120"/>
              </a:rPr>
              <a:t>接受二階段常備</a:t>
            </a:r>
            <a:r>
              <a:rPr lang="zh-TW" altLang="en-US" sz="2800" dirty="0">
                <a:solidFill>
                  <a:schemeClr val="bg2"/>
                </a:solidFill>
                <a:ea typeface="標楷體" panose="03000509000000000000" pitchFamily="65" charset="-120"/>
              </a:rPr>
              <a:t>兵役軍事訓練</a:t>
            </a:r>
            <a:r>
              <a:rPr lang="zh-TW" altLang="en-US" sz="2800" dirty="0" smtClean="0">
                <a:solidFill>
                  <a:schemeClr val="bg2"/>
                </a:solidFill>
                <a:ea typeface="標楷體" panose="03000509000000000000" pitchFamily="65" charset="-120"/>
              </a:rPr>
              <a:t>。</a:t>
            </a:r>
            <a:endParaRPr lang="zh-TW" altLang="en-US" sz="2800" dirty="0">
              <a:solidFill>
                <a:schemeClr val="bg2"/>
              </a:solidFill>
              <a:ea typeface="標楷體" panose="03000509000000000000" pitchFamily="65" charset="-120"/>
            </a:endParaRPr>
          </a:p>
        </p:txBody>
      </p:sp>
      <p:sp>
        <p:nvSpPr>
          <p:cNvPr id="7" name="文字方塊 6"/>
          <p:cNvSpPr txBox="1"/>
          <p:nvPr/>
        </p:nvSpPr>
        <p:spPr>
          <a:xfrm>
            <a:off x="1835696" y="1124744"/>
            <a:ext cx="6048672" cy="707886"/>
          </a:xfrm>
          <a:prstGeom prst="rect">
            <a:avLst/>
          </a:prstGeom>
          <a:noFill/>
        </p:spPr>
        <p:txBody>
          <a:bodyPr wrap="square" rtlCol="0">
            <a:spAutoFit/>
          </a:bodyPr>
          <a:lstStyle/>
          <a:p>
            <a:r>
              <a:rPr lang="zh-TW" altLang="en-US" sz="4000" dirty="0">
                <a:solidFill>
                  <a:srgbClr val="C00000"/>
                </a:solidFill>
                <a:ea typeface="標楷體" panose="03000509000000000000" pitchFamily="65" charset="-120"/>
              </a:rPr>
              <a:t>二階段常備兵役軍事訓練</a:t>
            </a:r>
          </a:p>
        </p:txBody>
      </p:sp>
      <p:sp>
        <p:nvSpPr>
          <p:cNvPr id="8" name="文字方塊 7"/>
          <p:cNvSpPr txBox="1"/>
          <p:nvPr/>
        </p:nvSpPr>
        <p:spPr>
          <a:xfrm>
            <a:off x="1187624" y="5733256"/>
            <a:ext cx="6048672" cy="553998"/>
          </a:xfrm>
          <a:prstGeom prst="rect">
            <a:avLst/>
          </a:prstGeom>
          <a:noFill/>
        </p:spPr>
        <p:txBody>
          <a:bodyPr wrap="square" rtlCol="0">
            <a:spAutoFit/>
          </a:bodyPr>
          <a:lstStyle/>
          <a:p>
            <a:r>
              <a:rPr lang="zh-TW" altLang="en-US" sz="3000" dirty="0" smtClean="0">
                <a:solidFill>
                  <a:schemeClr val="bg2"/>
                </a:solidFill>
                <a:ea typeface="標楷體" panose="03000509000000000000" pitchFamily="65" charset="-120"/>
                <a:sym typeface="Wingdings 2"/>
              </a:rPr>
              <a:t></a:t>
            </a:r>
            <a:r>
              <a:rPr lang="zh-TW" altLang="en-US" sz="3000" dirty="0" smtClean="0">
                <a:solidFill>
                  <a:srgbClr val="FF0000"/>
                </a:solidFill>
                <a:ea typeface="標楷體" panose="03000509000000000000" pitchFamily="65" charset="-120"/>
              </a:rPr>
              <a:t>申請時間依役政署每年公告為凖</a:t>
            </a:r>
            <a:endParaRPr lang="zh-TW" altLang="en-US" sz="3000" dirty="0">
              <a:solidFill>
                <a:srgbClr val="FF0000"/>
              </a:solidFill>
              <a:ea typeface="標楷體" panose="03000509000000000000" pitchFamily="65" charset="-120"/>
            </a:endParaRPr>
          </a:p>
        </p:txBody>
      </p:sp>
    </p:spTree>
    <p:extLst>
      <p:ext uri="{BB962C8B-B14F-4D97-AF65-F5344CB8AC3E}">
        <p14:creationId xmlns:p14="http://schemas.microsoft.com/office/powerpoint/2010/main" val="3105407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955</TotalTime>
  <Words>1683</Words>
  <Application>Microsoft Office PowerPoint</Application>
  <PresentationFormat>如螢幕大小 (4:3)</PresentationFormat>
  <Paragraphs>217</Paragraphs>
  <Slides>38</Slides>
  <Notes>0</Notes>
  <HiddenSlides>0</HiddenSlides>
  <MMClips>0</MMClips>
  <ScaleCrop>false</ScaleCrop>
  <HeadingPairs>
    <vt:vector size="4" baseType="variant">
      <vt:variant>
        <vt:lpstr>佈景主題</vt:lpstr>
      </vt:variant>
      <vt:variant>
        <vt:i4>2</vt:i4>
      </vt:variant>
      <vt:variant>
        <vt:lpstr>投影片標題</vt:lpstr>
      </vt:variant>
      <vt:variant>
        <vt:i4>38</vt:i4>
      </vt:variant>
    </vt:vector>
  </HeadingPairs>
  <TitlesOfParts>
    <vt:vector size="40" baseType="lpstr">
      <vt:lpstr>Ocean</vt:lpstr>
      <vt:lpstr>1_Ocean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62</cp:revision>
  <dcterms:created xsi:type="dcterms:W3CDTF">2014-04-14T01:55:58Z</dcterms:created>
  <dcterms:modified xsi:type="dcterms:W3CDTF">2014-04-22T02:06:35Z</dcterms:modified>
</cp:coreProperties>
</file>