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63" r:id="rId2"/>
    <p:sldId id="365" r:id="rId3"/>
    <p:sldId id="366" r:id="rId4"/>
    <p:sldId id="367" r:id="rId5"/>
    <p:sldId id="368" r:id="rId6"/>
    <p:sldId id="369" r:id="rId7"/>
    <p:sldId id="299" r:id="rId8"/>
    <p:sldId id="257" r:id="rId9"/>
    <p:sldId id="260" r:id="rId10"/>
    <p:sldId id="264" r:id="rId11"/>
    <p:sldId id="267" r:id="rId12"/>
    <p:sldId id="271" r:id="rId13"/>
    <p:sldId id="273" r:id="rId14"/>
    <p:sldId id="276" r:id="rId15"/>
    <p:sldId id="284" r:id="rId16"/>
    <p:sldId id="297" r:id="rId17"/>
    <p:sldId id="298" r:id="rId18"/>
    <p:sldId id="338" r:id="rId19"/>
    <p:sldId id="339" r:id="rId20"/>
    <p:sldId id="337" r:id="rId21"/>
    <p:sldId id="336" r:id="rId22"/>
    <p:sldId id="341" r:id="rId23"/>
    <p:sldId id="301" r:id="rId24"/>
    <p:sldId id="305" r:id="rId25"/>
    <p:sldId id="317" r:id="rId26"/>
    <p:sldId id="343" r:id="rId27"/>
    <p:sldId id="360" r:id="rId28"/>
    <p:sldId id="361" r:id="rId29"/>
    <p:sldId id="333" r:id="rId30"/>
    <p:sldId id="371" r:id="rId31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>
      <p:cViewPr varScale="1">
        <p:scale>
          <a:sx n="64" d="100"/>
          <a:sy n="64" d="100"/>
        </p:scale>
        <p:origin x="-5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420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5EA800-B6BA-495D-9E65-0247E8DF98EA}" type="doc">
      <dgm:prSet loTypeId="urn:microsoft.com/office/officeart/2005/8/layout/balance1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2EE1341E-C43F-42B4-B3DC-0E97E654A5C6}">
      <dgm:prSet phldrT="[文字]" custT="1"/>
      <dgm:spPr/>
      <dgm:t>
        <a:bodyPr/>
        <a:lstStyle/>
        <a:p>
          <a:pPr>
            <a:lnSpc>
              <a:spcPts val="2600"/>
            </a:lnSpc>
            <a:spcAft>
              <a:spcPts val="600"/>
            </a:spcAft>
          </a:pPr>
          <a:r>
            <a:rPr lang="zh-TW" altLang="en-US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交通工具</a:t>
          </a:r>
          <a:endParaRPr lang="en-US" altLang="zh-TW" sz="2800" dirty="0" smtClean="0">
            <a:solidFill>
              <a:srgbClr val="0000FF"/>
            </a:solidFill>
            <a:latin typeface="標楷體" pitchFamily="65" charset="-120"/>
            <a:ea typeface="標楷體" pitchFamily="65" charset="-120"/>
          </a:endParaRPr>
        </a:p>
        <a:p>
          <a:pPr>
            <a:lnSpc>
              <a:spcPts val="2600"/>
            </a:lnSpc>
            <a:spcAft>
              <a:spcPts val="600"/>
            </a:spcAft>
          </a:pPr>
          <a:r>
            <a:rPr lang="zh-TW" altLang="en-US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排放總和</a:t>
          </a:r>
          <a:endParaRPr lang="zh-TW" altLang="en-US" sz="2800" dirty="0">
            <a:solidFill>
              <a:srgbClr val="0000FF"/>
            </a:solidFill>
            <a:latin typeface="標楷體" pitchFamily="65" charset="-120"/>
            <a:ea typeface="標楷體" pitchFamily="65" charset="-120"/>
          </a:endParaRPr>
        </a:p>
      </dgm:t>
    </dgm:pt>
    <dgm:pt modelId="{5AF12192-6670-42AB-BCC6-89C02CE64A66}" type="parTrans" cxnId="{1E0C058F-EA8D-481F-A266-3092763AA874}">
      <dgm:prSet/>
      <dgm:spPr/>
      <dgm:t>
        <a:bodyPr/>
        <a:lstStyle/>
        <a:p>
          <a:endParaRPr lang="zh-TW" altLang="en-US" sz="2800">
            <a:latin typeface="標楷體" pitchFamily="65" charset="-120"/>
            <a:ea typeface="標楷體" pitchFamily="65" charset="-120"/>
          </a:endParaRPr>
        </a:p>
      </dgm:t>
    </dgm:pt>
    <dgm:pt modelId="{C78F45A9-2077-4014-86FB-884803354EF2}" type="sibTrans" cxnId="{1E0C058F-EA8D-481F-A266-3092763AA874}">
      <dgm:prSet/>
      <dgm:spPr/>
      <dgm:t>
        <a:bodyPr/>
        <a:lstStyle/>
        <a:p>
          <a:endParaRPr lang="zh-TW" altLang="en-US" sz="2800">
            <a:latin typeface="標楷體" pitchFamily="65" charset="-120"/>
            <a:ea typeface="標楷體" pitchFamily="65" charset="-120"/>
          </a:endParaRPr>
        </a:p>
      </dgm:t>
    </dgm:pt>
    <dgm:pt modelId="{BB8DF58E-7C74-46D1-8C4F-3002342BAD94}">
      <dgm:prSet phldrT="[文字]" custT="1"/>
      <dgm:spPr/>
      <dgm:t>
        <a:bodyPr/>
        <a:lstStyle/>
        <a:p>
          <a:pPr algn="ctr">
            <a:lnSpc>
              <a:spcPts val="2600"/>
            </a:lnSpc>
            <a:spcAft>
              <a:spcPts val="600"/>
            </a:spcAft>
          </a:pPr>
          <a:endParaRPr lang="en-US" altLang="zh-TW" sz="2800" dirty="0" smtClean="0">
            <a:solidFill>
              <a:srgbClr val="0000FF"/>
            </a:solidFill>
            <a:latin typeface="標楷體" pitchFamily="65" charset="-120"/>
            <a:ea typeface="標楷體" pitchFamily="65" charset="-120"/>
          </a:endParaRPr>
        </a:p>
        <a:p>
          <a:pPr algn="ctr">
            <a:lnSpc>
              <a:spcPts val="2600"/>
            </a:lnSpc>
            <a:spcAft>
              <a:spcPts val="600"/>
            </a:spcAft>
          </a:pPr>
          <a:r>
            <a:rPr lang="zh-TW" altLang="en-US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畜牧業排放總和</a:t>
          </a:r>
          <a:endParaRPr lang="en-US" altLang="zh-TW" sz="2800" dirty="0" smtClean="0">
            <a:solidFill>
              <a:srgbClr val="0000FF"/>
            </a:solidFill>
            <a:latin typeface="標楷體" pitchFamily="65" charset="-120"/>
            <a:ea typeface="標楷體" pitchFamily="65" charset="-120"/>
          </a:endParaRPr>
        </a:p>
        <a:p>
          <a:pPr algn="ctr">
            <a:lnSpc>
              <a:spcPts val="2600"/>
            </a:lnSpc>
            <a:spcAft>
              <a:spcPts val="600"/>
            </a:spcAft>
          </a:pPr>
          <a:r>
            <a: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2006FAO    2009WWI</a:t>
          </a:r>
        </a:p>
        <a:p>
          <a:pPr algn="l">
            <a:lnSpc>
              <a:spcPts val="2600"/>
            </a:lnSpc>
            <a:spcAft>
              <a:spcPts val="600"/>
            </a:spcAft>
          </a:pPr>
          <a:endParaRPr lang="zh-TW" altLang="en-US" sz="2800" dirty="0">
            <a:solidFill>
              <a:srgbClr val="0000FF"/>
            </a:solidFill>
            <a:latin typeface="標楷體" pitchFamily="65" charset="-120"/>
            <a:ea typeface="標楷體" pitchFamily="65" charset="-120"/>
          </a:endParaRPr>
        </a:p>
      </dgm:t>
    </dgm:pt>
    <dgm:pt modelId="{EB0D6CC4-156E-4C6A-B8EE-46FAA08DCB92}" type="parTrans" cxnId="{E784A35B-5F36-4CC5-ADDD-1050536F8F6E}">
      <dgm:prSet/>
      <dgm:spPr/>
      <dgm:t>
        <a:bodyPr/>
        <a:lstStyle/>
        <a:p>
          <a:endParaRPr lang="zh-TW" altLang="en-US" sz="2800">
            <a:latin typeface="標楷體" pitchFamily="65" charset="-120"/>
            <a:ea typeface="標楷體" pitchFamily="65" charset="-120"/>
          </a:endParaRPr>
        </a:p>
      </dgm:t>
    </dgm:pt>
    <dgm:pt modelId="{06722972-E94B-4652-AE62-009929018466}" type="sibTrans" cxnId="{E784A35B-5F36-4CC5-ADDD-1050536F8F6E}">
      <dgm:prSet/>
      <dgm:spPr/>
      <dgm:t>
        <a:bodyPr/>
        <a:lstStyle/>
        <a:p>
          <a:endParaRPr lang="zh-TW" altLang="en-US" sz="2800">
            <a:latin typeface="標楷體" pitchFamily="65" charset="-120"/>
            <a:ea typeface="標楷體" pitchFamily="65" charset="-120"/>
          </a:endParaRPr>
        </a:p>
      </dgm:t>
    </dgm:pt>
    <dgm:pt modelId="{2B560FC6-7A5B-4605-8953-559666BBEE57}">
      <dgm:prSet phldrT="[文字]" custT="1"/>
      <dgm:spPr/>
      <dgm:t>
        <a:bodyPr/>
        <a:lstStyle/>
        <a:p>
          <a:r>
            <a:rPr lang="zh-TW" altLang="en-US" sz="28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rPr>
            <a:t>加工運輸</a:t>
          </a:r>
          <a:endParaRPr lang="zh-TW" altLang="en-US" sz="2800" dirty="0">
            <a:solidFill>
              <a:schemeClr val="bg1"/>
            </a:solidFill>
            <a:latin typeface="標楷體" pitchFamily="65" charset="-120"/>
            <a:ea typeface="標楷體" pitchFamily="65" charset="-120"/>
          </a:endParaRPr>
        </a:p>
      </dgm:t>
    </dgm:pt>
    <dgm:pt modelId="{794DAAB5-9E9B-41E1-9932-FA47990A2D45}" type="parTrans" cxnId="{11C5BE45-3D17-4F51-9575-1770E791677D}">
      <dgm:prSet/>
      <dgm:spPr/>
      <dgm:t>
        <a:bodyPr/>
        <a:lstStyle/>
        <a:p>
          <a:endParaRPr lang="zh-TW" altLang="en-US" sz="2800">
            <a:latin typeface="標楷體" pitchFamily="65" charset="-120"/>
            <a:ea typeface="標楷體" pitchFamily="65" charset="-120"/>
          </a:endParaRPr>
        </a:p>
      </dgm:t>
    </dgm:pt>
    <dgm:pt modelId="{9C5DD49B-F022-49FC-B5FB-DA869B881D57}" type="sibTrans" cxnId="{11C5BE45-3D17-4F51-9575-1770E791677D}">
      <dgm:prSet/>
      <dgm:spPr/>
      <dgm:t>
        <a:bodyPr/>
        <a:lstStyle/>
        <a:p>
          <a:endParaRPr lang="zh-TW" altLang="en-US" sz="2800">
            <a:latin typeface="標楷體" pitchFamily="65" charset="-120"/>
            <a:ea typeface="標楷體" pitchFamily="65" charset="-120"/>
          </a:endParaRPr>
        </a:p>
      </dgm:t>
    </dgm:pt>
    <dgm:pt modelId="{4138F003-749F-43CE-A238-837BD778363C}">
      <dgm:prSet phldrT="[文字]" custT="1"/>
      <dgm:spPr/>
      <dgm:t>
        <a:bodyPr/>
        <a:lstStyle/>
        <a:p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家畜生產</a:t>
          </a:r>
          <a:endParaRPr lang="zh-TW" altLang="en-US" sz="28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3F167586-21B6-46EE-8F3C-76407444492E}" type="parTrans" cxnId="{D62B934F-70C5-42C5-8E4D-6C28A92C66F0}">
      <dgm:prSet/>
      <dgm:spPr/>
      <dgm:t>
        <a:bodyPr/>
        <a:lstStyle/>
        <a:p>
          <a:endParaRPr lang="zh-TW" altLang="en-US" sz="2800">
            <a:latin typeface="標楷體" pitchFamily="65" charset="-120"/>
            <a:ea typeface="標楷體" pitchFamily="65" charset="-120"/>
          </a:endParaRPr>
        </a:p>
      </dgm:t>
    </dgm:pt>
    <dgm:pt modelId="{F7DD838B-448A-42EA-ADD4-CF6C54F1ABED}" type="sibTrans" cxnId="{D62B934F-70C5-42C5-8E4D-6C28A92C66F0}">
      <dgm:prSet/>
      <dgm:spPr/>
      <dgm:t>
        <a:bodyPr/>
        <a:lstStyle/>
        <a:p>
          <a:endParaRPr lang="zh-TW" altLang="en-US" sz="2800">
            <a:latin typeface="標楷體" pitchFamily="65" charset="-120"/>
            <a:ea typeface="標楷體" pitchFamily="65" charset="-120"/>
          </a:endParaRPr>
        </a:p>
      </dgm:t>
    </dgm:pt>
    <dgm:pt modelId="{040C9846-3A9B-44E7-B0AE-56B2A215A19E}">
      <dgm:prSet phldrT="[文字]" custT="1"/>
      <dgm:spPr/>
      <dgm:t>
        <a:bodyPr/>
        <a:lstStyle/>
        <a:p>
          <a:r>
            <a:rPr lang="zh-TW" altLang="en-US" sz="23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飼</a:t>
          </a:r>
          <a:r>
            <a:rPr lang="en-US" altLang="zh-TW" sz="23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3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肥料生產</a:t>
          </a:r>
          <a:endParaRPr lang="zh-TW" altLang="en-US" sz="23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4D148B7B-D63D-4394-8F86-DFF6B3336533}" type="parTrans" cxnId="{A7338998-FB1F-4C1A-BE2C-2E34180EC586}">
      <dgm:prSet/>
      <dgm:spPr/>
      <dgm:t>
        <a:bodyPr/>
        <a:lstStyle/>
        <a:p>
          <a:endParaRPr lang="zh-TW" altLang="en-US" sz="2800">
            <a:latin typeface="標楷體" pitchFamily="65" charset="-120"/>
            <a:ea typeface="標楷體" pitchFamily="65" charset="-120"/>
          </a:endParaRPr>
        </a:p>
      </dgm:t>
    </dgm:pt>
    <dgm:pt modelId="{842F1E7C-5081-415E-8BED-EE899BE776B4}" type="sibTrans" cxnId="{A7338998-FB1F-4C1A-BE2C-2E34180EC586}">
      <dgm:prSet/>
      <dgm:spPr/>
      <dgm:t>
        <a:bodyPr/>
        <a:lstStyle/>
        <a:p>
          <a:endParaRPr lang="zh-TW" altLang="en-US" sz="2800">
            <a:latin typeface="標楷體" pitchFamily="65" charset="-120"/>
            <a:ea typeface="標楷體" pitchFamily="65" charset="-120"/>
          </a:endParaRPr>
        </a:p>
      </dgm:t>
    </dgm:pt>
    <dgm:pt modelId="{EB80D299-9EE6-436F-9E46-4DF4C8F62361}">
      <dgm:prSet phldrT="[文字]" custScaleX="108365" custScaleY="87609" custLinFactNeighborX="-2757" custLinFactNeighborY="30108"/>
      <dgm:spPr/>
      <dgm:t>
        <a:bodyPr/>
        <a:lstStyle/>
        <a:p>
          <a:endParaRPr lang="zh-TW" altLang="en-US"/>
        </a:p>
      </dgm:t>
    </dgm:pt>
    <dgm:pt modelId="{24AF00CF-8D34-4F55-B3A1-E35AD6DFC33E}" type="parTrans" cxnId="{47A09F05-9A1B-4F30-A5EA-96A82F8BCB95}">
      <dgm:prSet/>
      <dgm:spPr/>
      <dgm:t>
        <a:bodyPr/>
        <a:lstStyle/>
        <a:p>
          <a:endParaRPr lang="zh-TW" altLang="en-US"/>
        </a:p>
      </dgm:t>
    </dgm:pt>
    <dgm:pt modelId="{489D0EE3-3480-4410-BC4E-76E0371138A0}" type="sibTrans" cxnId="{47A09F05-9A1B-4F30-A5EA-96A82F8BCB95}">
      <dgm:prSet/>
      <dgm:spPr/>
      <dgm:t>
        <a:bodyPr/>
        <a:lstStyle/>
        <a:p>
          <a:endParaRPr lang="zh-TW" altLang="en-US"/>
        </a:p>
      </dgm:t>
    </dgm:pt>
    <dgm:pt modelId="{FA155756-FB86-46A0-97BB-C76B35E7372C}" type="pres">
      <dgm:prSet presAssocID="{DF5EA800-B6BA-495D-9E65-0247E8DF98EA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64B716E-C2D5-43EF-BD93-AD5A86547A1C}" type="pres">
      <dgm:prSet presAssocID="{DF5EA800-B6BA-495D-9E65-0247E8DF98EA}" presName="dummyMaxCanvas" presStyleCnt="0"/>
      <dgm:spPr/>
    </dgm:pt>
    <dgm:pt modelId="{8AB4C809-1B71-4E37-B2C9-2FEBC2342B61}" type="pres">
      <dgm:prSet presAssocID="{DF5EA800-B6BA-495D-9E65-0247E8DF98EA}" presName="parentComposite" presStyleCnt="0"/>
      <dgm:spPr/>
    </dgm:pt>
    <dgm:pt modelId="{C87D55A0-4CB1-4D07-86D3-DA019DDD4B24}" type="pres">
      <dgm:prSet presAssocID="{DF5EA800-B6BA-495D-9E65-0247E8DF98EA}" presName="parent1" presStyleLbl="alignAccFollowNode1" presStyleIdx="0" presStyleCnt="4" custScaleX="116973" custScaleY="72278" custLinFactNeighborX="26235" custLinFactNeighborY="-15626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09A1C95D-D24F-4E30-8EEA-8B693F7C66B5}" type="pres">
      <dgm:prSet presAssocID="{DF5EA800-B6BA-495D-9E65-0247E8DF98EA}" presName="parent2" presStyleLbl="alignAccFollowNode1" presStyleIdx="1" presStyleCnt="4" custScaleX="209257" custScaleY="72278" custLinFactNeighborX="68071" custLinFactNeighborY="-15586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608E96C0-9723-4A8C-A1BA-530525E7BB6E}" type="pres">
      <dgm:prSet presAssocID="{DF5EA800-B6BA-495D-9E65-0247E8DF98EA}" presName="childrenComposite" presStyleCnt="0"/>
      <dgm:spPr/>
    </dgm:pt>
    <dgm:pt modelId="{B627A27F-1152-40A2-9391-A8C1EBF903EB}" type="pres">
      <dgm:prSet presAssocID="{DF5EA800-B6BA-495D-9E65-0247E8DF98EA}" presName="dummyMaxCanvas_ChildArea" presStyleCnt="0"/>
      <dgm:spPr/>
    </dgm:pt>
    <dgm:pt modelId="{054BA8AE-12F0-4619-A6EE-DC590A6E47FC}" type="pres">
      <dgm:prSet presAssocID="{DF5EA800-B6BA-495D-9E65-0247E8DF98EA}" presName="fulcrum" presStyleLbl="alignAccFollowNode1" presStyleIdx="2" presStyleCnt="4" custLinFactNeighborX="-8992"/>
      <dgm:spPr/>
    </dgm:pt>
    <dgm:pt modelId="{C7E50CDE-D395-4959-9C0F-253FD165AC4E}" type="pres">
      <dgm:prSet presAssocID="{DF5EA800-B6BA-495D-9E65-0247E8DF98EA}" presName="balance_03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60A0B80-5231-4EBE-A4EC-0B4DFD02410E}" type="pres">
      <dgm:prSet presAssocID="{DF5EA800-B6BA-495D-9E65-0247E8DF98EA}" presName="right_03_1" presStyleLbl="node1" presStyleIdx="0" presStyleCnt="3" custScaleY="87964" custLinFactNeighborX="-20064" custLinFactNeighborY="175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102C5FD-B0BD-4027-8951-B5B4B0E65F19}" type="pres">
      <dgm:prSet presAssocID="{DF5EA800-B6BA-495D-9E65-0247E8DF98EA}" presName="right_03_2" presStyleLbl="node1" presStyleIdx="1" presStyleCnt="3" custScaleY="87964" custLinFactNeighborX="-20064" custLinFactNeighborY="140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9B750C-7DD0-4571-BDBA-99AC294711AE}" type="pres">
      <dgm:prSet presAssocID="{DF5EA800-B6BA-495D-9E65-0247E8DF98EA}" presName="right_03_3" presStyleLbl="node1" presStyleIdx="2" presStyleCnt="3" custScaleX="101146" custScaleY="87964" custLinFactNeighborX="-20976" custLinFactNeighborY="2284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6E87CE8-FF87-4FDC-B1DE-3B5276533C5E}" type="presOf" srcId="{4138F003-749F-43CE-A238-837BD778363C}" destId="{B102C5FD-B0BD-4027-8951-B5B4B0E65F19}" srcOrd="0" destOrd="0" presId="urn:microsoft.com/office/officeart/2005/8/layout/balance1"/>
    <dgm:cxn modelId="{E784A35B-5F36-4CC5-ADDD-1050536F8F6E}" srcId="{DF5EA800-B6BA-495D-9E65-0247E8DF98EA}" destId="{BB8DF58E-7C74-46D1-8C4F-3002342BAD94}" srcOrd="1" destOrd="0" parTransId="{EB0D6CC4-156E-4C6A-B8EE-46FAA08DCB92}" sibTransId="{06722972-E94B-4652-AE62-009929018466}"/>
    <dgm:cxn modelId="{D0888F35-4A85-42BA-96F4-DD92EE2FE6C0}" type="presOf" srcId="{2B560FC6-7A5B-4605-8953-559666BBEE57}" destId="{D60A0B80-5231-4EBE-A4EC-0B4DFD02410E}" srcOrd="0" destOrd="0" presId="urn:microsoft.com/office/officeart/2005/8/layout/balance1"/>
    <dgm:cxn modelId="{103830F0-14C6-4BCE-B3A7-365C5CB40FF7}" type="presOf" srcId="{BB8DF58E-7C74-46D1-8C4F-3002342BAD94}" destId="{09A1C95D-D24F-4E30-8EEA-8B693F7C66B5}" srcOrd="0" destOrd="0" presId="urn:microsoft.com/office/officeart/2005/8/layout/balance1"/>
    <dgm:cxn modelId="{A7338998-FB1F-4C1A-BE2C-2E34180EC586}" srcId="{BB8DF58E-7C74-46D1-8C4F-3002342BAD94}" destId="{040C9846-3A9B-44E7-B0AE-56B2A215A19E}" srcOrd="2" destOrd="0" parTransId="{4D148B7B-D63D-4394-8F86-DFF6B3336533}" sibTransId="{842F1E7C-5081-415E-8BED-EE899BE776B4}"/>
    <dgm:cxn modelId="{A5B908C3-5519-4C02-A30B-68CFACBF5B83}" type="presOf" srcId="{DF5EA800-B6BA-495D-9E65-0247E8DF98EA}" destId="{FA155756-FB86-46A0-97BB-C76B35E7372C}" srcOrd="0" destOrd="0" presId="urn:microsoft.com/office/officeart/2005/8/layout/balance1"/>
    <dgm:cxn modelId="{D62B934F-70C5-42C5-8E4D-6C28A92C66F0}" srcId="{BB8DF58E-7C74-46D1-8C4F-3002342BAD94}" destId="{4138F003-749F-43CE-A238-837BD778363C}" srcOrd="1" destOrd="0" parTransId="{3F167586-21B6-46EE-8F3C-76407444492E}" sibTransId="{F7DD838B-448A-42EA-ADD4-CF6C54F1ABED}"/>
    <dgm:cxn modelId="{1E0C058F-EA8D-481F-A266-3092763AA874}" srcId="{DF5EA800-B6BA-495D-9E65-0247E8DF98EA}" destId="{2EE1341E-C43F-42B4-B3DC-0E97E654A5C6}" srcOrd="0" destOrd="0" parTransId="{5AF12192-6670-42AB-BCC6-89C02CE64A66}" sibTransId="{C78F45A9-2077-4014-86FB-884803354EF2}"/>
    <dgm:cxn modelId="{11C5BE45-3D17-4F51-9575-1770E791677D}" srcId="{BB8DF58E-7C74-46D1-8C4F-3002342BAD94}" destId="{2B560FC6-7A5B-4605-8953-559666BBEE57}" srcOrd="0" destOrd="0" parTransId="{794DAAB5-9E9B-41E1-9932-FA47990A2D45}" sibTransId="{9C5DD49B-F022-49FC-B5FB-DA869B881D57}"/>
    <dgm:cxn modelId="{47A09F05-9A1B-4F30-A5EA-96A82F8BCB95}" srcId="{DF5EA800-B6BA-495D-9E65-0247E8DF98EA}" destId="{EB80D299-9EE6-436F-9E46-4DF4C8F62361}" srcOrd="2" destOrd="0" parTransId="{24AF00CF-8D34-4F55-B3A1-E35AD6DFC33E}" sibTransId="{489D0EE3-3480-4410-BC4E-76E0371138A0}"/>
    <dgm:cxn modelId="{0853E0B5-A54E-46D0-87C3-10FFC30DA2C2}" type="presOf" srcId="{040C9846-3A9B-44E7-B0AE-56B2A215A19E}" destId="{129B750C-7DD0-4571-BDBA-99AC294711AE}" srcOrd="0" destOrd="0" presId="urn:microsoft.com/office/officeart/2005/8/layout/balance1"/>
    <dgm:cxn modelId="{288DE7DF-7FBA-4668-8AC8-B9907C36020B}" type="presOf" srcId="{2EE1341E-C43F-42B4-B3DC-0E97E654A5C6}" destId="{C87D55A0-4CB1-4D07-86D3-DA019DDD4B24}" srcOrd="0" destOrd="0" presId="urn:microsoft.com/office/officeart/2005/8/layout/balance1"/>
    <dgm:cxn modelId="{9F105193-A201-4402-A64B-A8267102D368}" type="presParOf" srcId="{FA155756-FB86-46A0-97BB-C76B35E7372C}" destId="{664B716E-C2D5-43EF-BD93-AD5A86547A1C}" srcOrd="0" destOrd="0" presId="urn:microsoft.com/office/officeart/2005/8/layout/balance1"/>
    <dgm:cxn modelId="{B7B638D7-810F-481C-B1C5-628430D374D5}" type="presParOf" srcId="{FA155756-FB86-46A0-97BB-C76B35E7372C}" destId="{8AB4C809-1B71-4E37-B2C9-2FEBC2342B61}" srcOrd="1" destOrd="0" presId="urn:microsoft.com/office/officeart/2005/8/layout/balance1"/>
    <dgm:cxn modelId="{452F5407-C4AB-409D-88AC-EB5381D232B9}" type="presParOf" srcId="{8AB4C809-1B71-4E37-B2C9-2FEBC2342B61}" destId="{C87D55A0-4CB1-4D07-86D3-DA019DDD4B24}" srcOrd="0" destOrd="0" presId="urn:microsoft.com/office/officeart/2005/8/layout/balance1"/>
    <dgm:cxn modelId="{0548B211-44A1-487E-8E03-2BB28EFA2AF5}" type="presParOf" srcId="{8AB4C809-1B71-4E37-B2C9-2FEBC2342B61}" destId="{09A1C95D-D24F-4E30-8EEA-8B693F7C66B5}" srcOrd="1" destOrd="0" presId="urn:microsoft.com/office/officeart/2005/8/layout/balance1"/>
    <dgm:cxn modelId="{B2DC26E7-3A16-4850-BFA9-6C82E1B832DD}" type="presParOf" srcId="{FA155756-FB86-46A0-97BB-C76B35E7372C}" destId="{608E96C0-9723-4A8C-A1BA-530525E7BB6E}" srcOrd="2" destOrd="0" presId="urn:microsoft.com/office/officeart/2005/8/layout/balance1"/>
    <dgm:cxn modelId="{5EBE719B-E6F0-418A-A5E5-9C110F5F894B}" type="presParOf" srcId="{608E96C0-9723-4A8C-A1BA-530525E7BB6E}" destId="{B627A27F-1152-40A2-9391-A8C1EBF903EB}" srcOrd="0" destOrd="0" presId="urn:microsoft.com/office/officeart/2005/8/layout/balance1"/>
    <dgm:cxn modelId="{EA0AE09E-2CD6-4C6E-8EE3-9F8A2109AB1A}" type="presParOf" srcId="{608E96C0-9723-4A8C-A1BA-530525E7BB6E}" destId="{054BA8AE-12F0-4619-A6EE-DC590A6E47FC}" srcOrd="1" destOrd="0" presId="urn:microsoft.com/office/officeart/2005/8/layout/balance1"/>
    <dgm:cxn modelId="{D5525451-5EAA-4D5E-BE5D-7484E99DDA32}" type="presParOf" srcId="{608E96C0-9723-4A8C-A1BA-530525E7BB6E}" destId="{C7E50CDE-D395-4959-9C0F-253FD165AC4E}" srcOrd="2" destOrd="0" presId="urn:microsoft.com/office/officeart/2005/8/layout/balance1"/>
    <dgm:cxn modelId="{8F916159-2AA3-4A15-BBC3-DD1176CF0E08}" type="presParOf" srcId="{608E96C0-9723-4A8C-A1BA-530525E7BB6E}" destId="{D60A0B80-5231-4EBE-A4EC-0B4DFD02410E}" srcOrd="3" destOrd="0" presId="urn:microsoft.com/office/officeart/2005/8/layout/balance1"/>
    <dgm:cxn modelId="{C38A857A-9F6E-4708-9CD5-28839F622054}" type="presParOf" srcId="{608E96C0-9723-4A8C-A1BA-530525E7BB6E}" destId="{B102C5FD-B0BD-4027-8951-B5B4B0E65F19}" srcOrd="4" destOrd="0" presId="urn:microsoft.com/office/officeart/2005/8/layout/balance1"/>
    <dgm:cxn modelId="{F601DDBB-0864-49A2-BE21-C07D12DBCE7E}" type="presParOf" srcId="{608E96C0-9723-4A8C-A1BA-530525E7BB6E}" destId="{129B750C-7DD0-4571-BDBA-99AC294711AE}" srcOrd="5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BE431A-729B-48D7-A41E-EE87535D16C0}" type="doc">
      <dgm:prSet loTypeId="urn:microsoft.com/office/officeart/2005/8/layout/default#1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604309FB-8590-432C-ABBF-C260FF54B623}">
      <dgm:prSet phldrT="[文字]" custT="1"/>
      <dgm:spPr>
        <a:xfrm>
          <a:off x="844140" y="732"/>
          <a:ext cx="1928093" cy="1156856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使用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/>
          </a:r>
          <a:b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</a:b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永續能源</a:t>
          </a:r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0CD4B281-5B15-42C4-B5F3-1B3F70248455}" type="parTrans" cxnId="{EBB3F656-77A1-4243-A9BF-12565B4F22C7}">
      <dgm:prSet/>
      <dgm:spPr/>
      <dgm:t>
        <a:bodyPr/>
        <a:lstStyle/>
        <a:p>
          <a:pPr algn="ctr">
            <a:lnSpc>
              <a:spcPct val="90000"/>
            </a:lnSpc>
          </a:pPr>
          <a:endParaRPr lang="zh-TW" altLang="en-US" sz="280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C53BAD8F-E236-44F3-8B60-5096FBCF5B23}" type="sibTrans" cxnId="{EBB3F656-77A1-4243-A9BF-12565B4F22C7}">
      <dgm:prSet/>
      <dgm:spPr/>
      <dgm:t>
        <a:bodyPr/>
        <a:lstStyle/>
        <a:p>
          <a:pPr algn="ctr">
            <a:lnSpc>
              <a:spcPct val="90000"/>
            </a:lnSpc>
          </a:pPr>
          <a:endParaRPr lang="zh-TW" altLang="en-US" sz="280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559D372A-96D6-492A-8C85-D7782C1E97A3}">
      <dgm:prSet custT="1"/>
      <dgm:spPr>
        <a:xfrm>
          <a:off x="2965043" y="732"/>
          <a:ext cx="1928093" cy="1156856"/>
        </a:xfrm>
        <a:gradFill rotWithShape="0">
          <a:gsLst>
            <a:gs pos="0">
              <a:srgbClr val="9BBB59">
                <a:hueOff val="1875044"/>
                <a:satOff val="-2813"/>
                <a:lumOff val="-458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1875044"/>
                <a:satOff val="-2813"/>
                <a:lumOff val="-458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>
            <a:lnSpc>
              <a:spcPct val="90000"/>
            </a:lnSpc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少浪費</a:t>
          </a:r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73D5FC48-49DE-48C2-AB9C-52BB29FE66DA}" type="parTrans" cxnId="{BA64956B-0F2F-4182-A41B-1E3870A52A90}">
      <dgm:prSet/>
      <dgm:spPr/>
      <dgm:t>
        <a:bodyPr/>
        <a:lstStyle/>
        <a:p>
          <a:pPr algn="ctr">
            <a:lnSpc>
              <a:spcPct val="90000"/>
            </a:lnSpc>
          </a:pPr>
          <a:endParaRPr lang="zh-TW" altLang="en-US" sz="280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92C1598D-BC83-4E04-9318-11931CCF9258}" type="sibTrans" cxnId="{BA64956B-0F2F-4182-A41B-1E3870A52A90}">
      <dgm:prSet/>
      <dgm:spPr/>
      <dgm:t>
        <a:bodyPr/>
        <a:lstStyle/>
        <a:p>
          <a:pPr algn="ctr">
            <a:lnSpc>
              <a:spcPct val="90000"/>
            </a:lnSpc>
          </a:pPr>
          <a:endParaRPr lang="zh-TW" altLang="en-US" sz="280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64FD221D-EB16-4BCB-989A-6FB08391A7BB}">
      <dgm:prSet custT="1"/>
      <dgm:spPr>
        <a:xfrm>
          <a:off x="5085946" y="732"/>
          <a:ext cx="1928093" cy="1156856"/>
        </a:xfrm>
        <a:gradFill rotWithShape="0">
          <a:gsLst>
            <a:gs pos="0">
              <a:srgbClr val="9BBB59">
                <a:hueOff val="3750089"/>
                <a:satOff val="-5627"/>
                <a:lumOff val="-915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3750089"/>
                <a:satOff val="-5627"/>
                <a:lumOff val="-915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marL="0" marR="0" indent="0" algn="ctr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節能省電</a:t>
          </a:r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D30F12CB-3356-4863-9346-0D1BB90135EE}" type="parTrans" cxnId="{A60ED30F-257F-471E-81DB-438877F69125}">
      <dgm:prSet/>
      <dgm:spPr/>
      <dgm:t>
        <a:bodyPr/>
        <a:lstStyle/>
        <a:p>
          <a:pPr algn="ctr">
            <a:lnSpc>
              <a:spcPct val="90000"/>
            </a:lnSpc>
          </a:pPr>
          <a:endParaRPr lang="zh-TW" altLang="en-US" sz="280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A0719AF4-8A78-4990-873A-5EBA1E88561E}" type="sibTrans" cxnId="{A60ED30F-257F-471E-81DB-438877F69125}">
      <dgm:prSet/>
      <dgm:spPr/>
      <dgm:t>
        <a:bodyPr/>
        <a:lstStyle/>
        <a:p>
          <a:pPr algn="ctr">
            <a:lnSpc>
              <a:spcPct val="90000"/>
            </a:lnSpc>
          </a:pPr>
          <a:endParaRPr lang="zh-TW" altLang="en-US" sz="280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99DB4AEE-CD5E-45E7-A02F-EB5CC763F3AF}">
      <dgm:prSet custT="1"/>
      <dgm:spPr>
        <a:xfrm>
          <a:off x="844140" y="1350397"/>
          <a:ext cx="1928093" cy="1156856"/>
        </a:xfrm>
        <a:gradFill rotWithShape="0">
          <a:gsLst>
            <a:gs pos="0">
              <a:srgbClr val="9BBB59">
                <a:hueOff val="5625133"/>
                <a:satOff val="-8440"/>
                <a:lumOff val="-1373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5625133"/>
                <a:satOff val="-8440"/>
                <a:lumOff val="-1373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>
            <a:lnSpc>
              <a:spcPct val="90000"/>
            </a:lnSpc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多種樹</a:t>
          </a:r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8885D25F-15C0-4455-96F7-B6601F7F6898}" type="parTrans" cxnId="{63858DE1-784D-4ED9-96E6-70887D4E5025}">
      <dgm:prSet/>
      <dgm:spPr/>
      <dgm:t>
        <a:bodyPr/>
        <a:lstStyle/>
        <a:p>
          <a:pPr algn="ctr">
            <a:lnSpc>
              <a:spcPct val="90000"/>
            </a:lnSpc>
          </a:pPr>
          <a:endParaRPr lang="zh-TW" altLang="en-US" sz="280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B6A0E1AA-C33C-4F93-9DCC-2A9FBB75ED07}" type="sibTrans" cxnId="{63858DE1-784D-4ED9-96E6-70887D4E5025}">
      <dgm:prSet/>
      <dgm:spPr/>
      <dgm:t>
        <a:bodyPr/>
        <a:lstStyle/>
        <a:p>
          <a:pPr algn="ctr">
            <a:lnSpc>
              <a:spcPct val="90000"/>
            </a:lnSpc>
          </a:pPr>
          <a:endParaRPr lang="zh-TW" altLang="en-US" sz="280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30B056E2-86A7-45FF-A3EB-DE9CB6F3A25D}">
      <dgm:prSet custT="1"/>
      <dgm:spPr>
        <a:xfrm>
          <a:off x="2965043" y="1350397"/>
          <a:ext cx="1928093" cy="1156856"/>
        </a:xfrm>
        <a:gradFill rotWithShape="0">
          <a:gsLst>
            <a:gs pos="0">
              <a:srgbClr val="9BBB59">
                <a:hueOff val="7500177"/>
                <a:satOff val="-11253"/>
                <a:lumOff val="-183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7500177"/>
                <a:satOff val="-11253"/>
                <a:lumOff val="-183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marL="0" marR="0" indent="0" algn="ctr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資源回收</a:t>
          </a:r>
        </a:p>
      </dgm:t>
    </dgm:pt>
    <dgm:pt modelId="{A870D315-E032-4E04-A0FC-12DB0A70DC96}" type="parTrans" cxnId="{05C3E52F-FD9E-4F83-9AAC-8DD02CFB0033}">
      <dgm:prSet/>
      <dgm:spPr/>
      <dgm:t>
        <a:bodyPr/>
        <a:lstStyle/>
        <a:p>
          <a:pPr algn="ctr">
            <a:lnSpc>
              <a:spcPct val="90000"/>
            </a:lnSpc>
          </a:pPr>
          <a:endParaRPr lang="zh-TW" altLang="en-US" sz="280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C1C0E1E6-0BD3-4B58-83B6-1D24C8A08FCF}" type="sibTrans" cxnId="{05C3E52F-FD9E-4F83-9AAC-8DD02CFB0033}">
      <dgm:prSet/>
      <dgm:spPr/>
      <dgm:t>
        <a:bodyPr/>
        <a:lstStyle/>
        <a:p>
          <a:pPr algn="ctr">
            <a:lnSpc>
              <a:spcPct val="90000"/>
            </a:lnSpc>
          </a:pPr>
          <a:endParaRPr lang="zh-TW" altLang="en-US" sz="280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B1E7992D-45B6-4E49-9021-8FAC69905295}">
      <dgm:prSet custT="1"/>
      <dgm:spPr>
        <a:xfrm>
          <a:off x="5085946" y="1350397"/>
          <a:ext cx="1928093" cy="1156856"/>
        </a:xfrm>
        <a:gradFill rotWithShape="0">
          <a:gsLst>
            <a:gs pos="0">
              <a:srgbClr val="9BBB59">
                <a:hueOff val="9375221"/>
                <a:satOff val="-14067"/>
                <a:lumOff val="-2288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9375221"/>
                <a:satOff val="-14067"/>
                <a:lumOff val="-2288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lIns="0" tIns="0" rIns="0" bIns="0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使用大眾</a:t>
          </a:r>
          <a:r>
            <a:rPr lang="en-US" altLang="zh-TW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/>
          </a:r>
          <a:br>
            <a:rPr lang="en-US" altLang="zh-TW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</a:b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運輸系統</a:t>
          </a:r>
          <a:r>
            <a:rPr lang="en-US" altLang="zh-TW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/>
          </a:r>
          <a:br>
            <a:rPr lang="en-US" altLang="zh-TW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</a:b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騎腳踏車</a:t>
          </a:r>
          <a:endParaRPr lang="zh-TW" altLang="en-US" sz="26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7639FF10-5ED1-41B1-AF70-BE890B05DAF0}" type="parTrans" cxnId="{3A221FB7-0C64-467B-9493-7C7A30E7AC3B}">
      <dgm:prSet/>
      <dgm:spPr/>
      <dgm:t>
        <a:bodyPr/>
        <a:lstStyle/>
        <a:p>
          <a:pPr algn="ctr">
            <a:lnSpc>
              <a:spcPct val="90000"/>
            </a:lnSpc>
          </a:pPr>
          <a:endParaRPr lang="zh-TW" altLang="en-US" sz="280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C44A4C2B-5B19-4D74-A67D-201DAB65D363}" type="sibTrans" cxnId="{3A221FB7-0C64-467B-9493-7C7A30E7AC3B}">
      <dgm:prSet/>
      <dgm:spPr/>
      <dgm:t>
        <a:bodyPr/>
        <a:lstStyle/>
        <a:p>
          <a:pPr algn="ctr">
            <a:lnSpc>
              <a:spcPct val="90000"/>
            </a:lnSpc>
          </a:pPr>
          <a:endParaRPr lang="zh-TW" altLang="en-US" sz="280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779CA762-C4D9-43A3-82AB-DC987F1F139C}">
      <dgm:prSet custT="1"/>
      <dgm:spPr>
        <a:xfrm>
          <a:off x="857251" y="2700063"/>
          <a:ext cx="6143677" cy="1156856"/>
        </a:xfrm>
        <a:gradFill rotWithShape="0">
          <a:gsLst>
            <a:gs pos="0">
              <a:srgbClr val="9BBB59">
                <a:hueOff val="11250266"/>
                <a:satOff val="-16880"/>
                <a:lumOff val="-2745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11250266"/>
                <a:satOff val="-16880"/>
                <a:lumOff val="-2745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>
            <a:lnSpc>
              <a:spcPct val="90000"/>
            </a:lnSpc>
          </a:pPr>
          <a:r>
            <a:rPr lang="zh-TW" altLang="en-US" sz="3200" b="1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有機蔬食</a:t>
          </a:r>
          <a:endParaRPr lang="zh-TW" altLang="en-US" sz="3200" b="1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6E087048-BF99-4504-A007-24C567DC1DB1}" type="parTrans" cxnId="{C4332873-8FF4-4BB3-B22F-4068A148EFEA}">
      <dgm:prSet/>
      <dgm:spPr/>
      <dgm:t>
        <a:bodyPr/>
        <a:lstStyle/>
        <a:p>
          <a:pPr algn="ctr">
            <a:lnSpc>
              <a:spcPct val="90000"/>
            </a:lnSpc>
          </a:pPr>
          <a:endParaRPr lang="zh-TW" altLang="en-US" sz="280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BA86B1AC-D8CA-497B-B269-59A1BAD1FFF7}" type="sibTrans" cxnId="{C4332873-8FF4-4BB3-B22F-4068A148EFEA}">
      <dgm:prSet/>
      <dgm:spPr/>
      <dgm:t>
        <a:bodyPr/>
        <a:lstStyle/>
        <a:p>
          <a:pPr algn="ctr">
            <a:lnSpc>
              <a:spcPct val="90000"/>
            </a:lnSpc>
          </a:pPr>
          <a:endParaRPr lang="zh-TW" altLang="en-US" sz="280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372284DD-8D7F-4AAB-9661-3C826EEA975E}" type="pres">
      <dgm:prSet presAssocID="{F3BE431A-729B-48D7-A41E-EE87535D16C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AA8F16-E67F-4C21-A029-3E72AD5C0144}" type="pres">
      <dgm:prSet presAssocID="{604309FB-8590-432C-ABBF-C260FF54B623}" presName="node" presStyleLbl="node1" presStyleIdx="0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6CC7121A-28F0-4A54-B0A1-056768FF1D86}" type="pres">
      <dgm:prSet presAssocID="{C53BAD8F-E236-44F3-8B60-5096FBCF5B23}" presName="sibTrans" presStyleCnt="0"/>
      <dgm:spPr/>
      <dgm:t>
        <a:bodyPr/>
        <a:lstStyle/>
        <a:p>
          <a:endParaRPr lang="en-US"/>
        </a:p>
      </dgm:t>
    </dgm:pt>
    <dgm:pt modelId="{F9BD73FF-5C05-46C2-B3C6-4CE75E2FC473}" type="pres">
      <dgm:prSet presAssocID="{559D372A-96D6-492A-8C85-D7782C1E97A3}" presName="node" presStyleLbl="node1" presStyleIdx="1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A2171CB3-8C47-4B15-9458-64A738FCFD09}" type="pres">
      <dgm:prSet presAssocID="{92C1598D-BC83-4E04-9318-11931CCF9258}" presName="sibTrans" presStyleCnt="0"/>
      <dgm:spPr/>
      <dgm:t>
        <a:bodyPr/>
        <a:lstStyle/>
        <a:p>
          <a:endParaRPr lang="en-US"/>
        </a:p>
      </dgm:t>
    </dgm:pt>
    <dgm:pt modelId="{D1B88CD8-F442-4340-888D-BC099FA2F16D}" type="pres">
      <dgm:prSet presAssocID="{64FD221D-EB16-4BCB-989A-6FB08391A7BB}" presName="node" presStyleLbl="node1" presStyleIdx="2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D9136324-FDA9-4D83-8C44-7955343EE4FD}" type="pres">
      <dgm:prSet presAssocID="{A0719AF4-8A78-4990-873A-5EBA1E88561E}" presName="sibTrans" presStyleCnt="0"/>
      <dgm:spPr/>
      <dgm:t>
        <a:bodyPr/>
        <a:lstStyle/>
        <a:p>
          <a:endParaRPr lang="en-US"/>
        </a:p>
      </dgm:t>
    </dgm:pt>
    <dgm:pt modelId="{458019C8-E1FC-4C05-9F06-B2224A3CDA91}" type="pres">
      <dgm:prSet presAssocID="{99DB4AEE-CD5E-45E7-A02F-EB5CC763F3AF}" presName="node" presStyleLbl="node1" presStyleIdx="3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57A0B443-7D6F-4BFD-B4E2-567C0E35DD6D}" type="pres">
      <dgm:prSet presAssocID="{B6A0E1AA-C33C-4F93-9DCC-2A9FBB75ED07}" presName="sibTrans" presStyleCnt="0"/>
      <dgm:spPr/>
      <dgm:t>
        <a:bodyPr/>
        <a:lstStyle/>
        <a:p>
          <a:endParaRPr lang="en-US"/>
        </a:p>
      </dgm:t>
    </dgm:pt>
    <dgm:pt modelId="{A870E283-D382-4945-A334-7C58113E9995}" type="pres">
      <dgm:prSet presAssocID="{30B056E2-86A7-45FF-A3EB-DE9CB6F3A25D}" presName="node" presStyleLbl="node1" presStyleIdx="4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1941A9A5-83AE-44FD-9A27-E2569D418FC6}" type="pres">
      <dgm:prSet presAssocID="{C1C0E1E6-0BD3-4B58-83B6-1D24C8A08FCF}" presName="sibTrans" presStyleCnt="0"/>
      <dgm:spPr/>
      <dgm:t>
        <a:bodyPr/>
        <a:lstStyle/>
        <a:p>
          <a:endParaRPr lang="en-US"/>
        </a:p>
      </dgm:t>
    </dgm:pt>
    <dgm:pt modelId="{71DF8924-EDA0-4F91-A500-466EF13F498D}" type="pres">
      <dgm:prSet presAssocID="{B1E7992D-45B6-4E49-9021-8FAC69905295}" presName="node" presStyleLbl="node1" presStyleIdx="5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04500425-5C71-4716-AFB7-7857B84552E2}" type="pres">
      <dgm:prSet presAssocID="{C44A4C2B-5B19-4D74-A67D-201DAB65D363}" presName="sibTrans" presStyleCnt="0"/>
      <dgm:spPr/>
      <dgm:t>
        <a:bodyPr/>
        <a:lstStyle/>
        <a:p>
          <a:endParaRPr lang="en-US"/>
        </a:p>
      </dgm:t>
    </dgm:pt>
    <dgm:pt modelId="{1C12AEA6-9972-42B9-A3C5-D5B6FF9918DF}" type="pres">
      <dgm:prSet presAssocID="{779CA762-C4D9-43A3-82AB-DC987F1F139C}" presName="node" presStyleLbl="node1" presStyleIdx="6" presStyleCnt="7" custScaleX="31864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</dgm:ptLst>
  <dgm:cxnLst>
    <dgm:cxn modelId="{05C3E52F-FD9E-4F83-9AAC-8DD02CFB0033}" srcId="{F3BE431A-729B-48D7-A41E-EE87535D16C0}" destId="{30B056E2-86A7-45FF-A3EB-DE9CB6F3A25D}" srcOrd="4" destOrd="0" parTransId="{A870D315-E032-4E04-A0FC-12DB0A70DC96}" sibTransId="{C1C0E1E6-0BD3-4B58-83B6-1D24C8A08FCF}"/>
    <dgm:cxn modelId="{4D020F44-D860-4323-9595-71EA17460349}" type="presOf" srcId="{99DB4AEE-CD5E-45E7-A02F-EB5CC763F3AF}" destId="{458019C8-E1FC-4C05-9F06-B2224A3CDA91}" srcOrd="0" destOrd="0" presId="urn:microsoft.com/office/officeart/2005/8/layout/default#1"/>
    <dgm:cxn modelId="{DBD11E4D-BDA6-49B2-A107-0EF839FE1518}" type="presOf" srcId="{604309FB-8590-432C-ABBF-C260FF54B623}" destId="{DCAA8F16-E67F-4C21-A029-3E72AD5C0144}" srcOrd="0" destOrd="0" presId="urn:microsoft.com/office/officeart/2005/8/layout/default#1"/>
    <dgm:cxn modelId="{FF3A01E7-E379-48C8-8498-51AE4DFC0C2B}" type="presOf" srcId="{779CA762-C4D9-43A3-82AB-DC987F1F139C}" destId="{1C12AEA6-9972-42B9-A3C5-D5B6FF9918DF}" srcOrd="0" destOrd="0" presId="urn:microsoft.com/office/officeart/2005/8/layout/default#1"/>
    <dgm:cxn modelId="{C4332873-8FF4-4BB3-B22F-4068A148EFEA}" srcId="{F3BE431A-729B-48D7-A41E-EE87535D16C0}" destId="{779CA762-C4D9-43A3-82AB-DC987F1F139C}" srcOrd="6" destOrd="0" parTransId="{6E087048-BF99-4504-A007-24C567DC1DB1}" sibTransId="{BA86B1AC-D8CA-497B-B269-59A1BAD1FFF7}"/>
    <dgm:cxn modelId="{3A221FB7-0C64-467B-9493-7C7A30E7AC3B}" srcId="{F3BE431A-729B-48D7-A41E-EE87535D16C0}" destId="{B1E7992D-45B6-4E49-9021-8FAC69905295}" srcOrd="5" destOrd="0" parTransId="{7639FF10-5ED1-41B1-AF70-BE890B05DAF0}" sibTransId="{C44A4C2B-5B19-4D74-A67D-201DAB65D363}"/>
    <dgm:cxn modelId="{B0BDAFB9-CC87-4067-A7A6-A863EE7F1624}" type="presOf" srcId="{B1E7992D-45B6-4E49-9021-8FAC69905295}" destId="{71DF8924-EDA0-4F91-A500-466EF13F498D}" srcOrd="0" destOrd="0" presId="urn:microsoft.com/office/officeart/2005/8/layout/default#1"/>
    <dgm:cxn modelId="{63858DE1-784D-4ED9-96E6-70887D4E5025}" srcId="{F3BE431A-729B-48D7-A41E-EE87535D16C0}" destId="{99DB4AEE-CD5E-45E7-A02F-EB5CC763F3AF}" srcOrd="3" destOrd="0" parTransId="{8885D25F-15C0-4455-96F7-B6601F7F6898}" sibTransId="{B6A0E1AA-C33C-4F93-9DCC-2A9FBB75ED07}"/>
    <dgm:cxn modelId="{A60ED30F-257F-471E-81DB-438877F69125}" srcId="{F3BE431A-729B-48D7-A41E-EE87535D16C0}" destId="{64FD221D-EB16-4BCB-989A-6FB08391A7BB}" srcOrd="2" destOrd="0" parTransId="{D30F12CB-3356-4863-9346-0D1BB90135EE}" sibTransId="{A0719AF4-8A78-4990-873A-5EBA1E88561E}"/>
    <dgm:cxn modelId="{BA64956B-0F2F-4182-A41B-1E3870A52A90}" srcId="{F3BE431A-729B-48D7-A41E-EE87535D16C0}" destId="{559D372A-96D6-492A-8C85-D7782C1E97A3}" srcOrd="1" destOrd="0" parTransId="{73D5FC48-49DE-48C2-AB9C-52BB29FE66DA}" sibTransId="{92C1598D-BC83-4E04-9318-11931CCF9258}"/>
    <dgm:cxn modelId="{3924C120-E8A7-4C0D-A2FA-EABC063CC907}" type="presOf" srcId="{30B056E2-86A7-45FF-A3EB-DE9CB6F3A25D}" destId="{A870E283-D382-4945-A334-7C58113E9995}" srcOrd="0" destOrd="0" presId="urn:microsoft.com/office/officeart/2005/8/layout/default#1"/>
    <dgm:cxn modelId="{EBB3F656-77A1-4243-A9BF-12565B4F22C7}" srcId="{F3BE431A-729B-48D7-A41E-EE87535D16C0}" destId="{604309FB-8590-432C-ABBF-C260FF54B623}" srcOrd="0" destOrd="0" parTransId="{0CD4B281-5B15-42C4-B5F3-1B3F70248455}" sibTransId="{C53BAD8F-E236-44F3-8B60-5096FBCF5B23}"/>
    <dgm:cxn modelId="{BAF5EA73-76EA-4A5A-AA75-25B9A7BB2CE6}" type="presOf" srcId="{F3BE431A-729B-48D7-A41E-EE87535D16C0}" destId="{372284DD-8D7F-4AAB-9661-3C826EEA975E}" srcOrd="0" destOrd="0" presId="urn:microsoft.com/office/officeart/2005/8/layout/default#1"/>
    <dgm:cxn modelId="{2D076029-033F-4007-9F73-4FE169869E24}" type="presOf" srcId="{64FD221D-EB16-4BCB-989A-6FB08391A7BB}" destId="{D1B88CD8-F442-4340-888D-BC099FA2F16D}" srcOrd="0" destOrd="0" presId="urn:microsoft.com/office/officeart/2005/8/layout/default#1"/>
    <dgm:cxn modelId="{F8A8C8A1-56BC-4E6A-86BB-3CD81E9B86E5}" type="presOf" srcId="{559D372A-96D6-492A-8C85-D7782C1E97A3}" destId="{F9BD73FF-5C05-46C2-B3C6-4CE75E2FC473}" srcOrd="0" destOrd="0" presId="urn:microsoft.com/office/officeart/2005/8/layout/default#1"/>
    <dgm:cxn modelId="{C5B9994A-6ECA-4688-97DA-8334D5CC306E}" type="presParOf" srcId="{372284DD-8D7F-4AAB-9661-3C826EEA975E}" destId="{DCAA8F16-E67F-4C21-A029-3E72AD5C0144}" srcOrd="0" destOrd="0" presId="urn:microsoft.com/office/officeart/2005/8/layout/default#1"/>
    <dgm:cxn modelId="{B6DB6697-5E5A-47E4-BF35-B48812406D43}" type="presParOf" srcId="{372284DD-8D7F-4AAB-9661-3C826EEA975E}" destId="{6CC7121A-28F0-4A54-B0A1-056768FF1D86}" srcOrd="1" destOrd="0" presId="urn:microsoft.com/office/officeart/2005/8/layout/default#1"/>
    <dgm:cxn modelId="{D541CA77-D300-4B86-98FC-12A5AE21F4C1}" type="presParOf" srcId="{372284DD-8D7F-4AAB-9661-3C826EEA975E}" destId="{F9BD73FF-5C05-46C2-B3C6-4CE75E2FC473}" srcOrd="2" destOrd="0" presId="urn:microsoft.com/office/officeart/2005/8/layout/default#1"/>
    <dgm:cxn modelId="{F700B9B5-5A0D-4825-8162-2D002FD8A20A}" type="presParOf" srcId="{372284DD-8D7F-4AAB-9661-3C826EEA975E}" destId="{A2171CB3-8C47-4B15-9458-64A738FCFD09}" srcOrd="3" destOrd="0" presId="urn:microsoft.com/office/officeart/2005/8/layout/default#1"/>
    <dgm:cxn modelId="{2683ED12-E05C-4A64-9409-CAFD414561E6}" type="presParOf" srcId="{372284DD-8D7F-4AAB-9661-3C826EEA975E}" destId="{D1B88CD8-F442-4340-888D-BC099FA2F16D}" srcOrd="4" destOrd="0" presId="urn:microsoft.com/office/officeart/2005/8/layout/default#1"/>
    <dgm:cxn modelId="{44AD3C36-4589-4D84-97DF-29EFED3F4E54}" type="presParOf" srcId="{372284DD-8D7F-4AAB-9661-3C826EEA975E}" destId="{D9136324-FDA9-4D83-8C44-7955343EE4FD}" srcOrd="5" destOrd="0" presId="urn:microsoft.com/office/officeart/2005/8/layout/default#1"/>
    <dgm:cxn modelId="{5A5F63B6-CE12-41B0-8884-E745B3018537}" type="presParOf" srcId="{372284DD-8D7F-4AAB-9661-3C826EEA975E}" destId="{458019C8-E1FC-4C05-9F06-B2224A3CDA91}" srcOrd="6" destOrd="0" presId="urn:microsoft.com/office/officeart/2005/8/layout/default#1"/>
    <dgm:cxn modelId="{BEE468BA-8FD3-4BFC-964E-B42A004547C6}" type="presParOf" srcId="{372284DD-8D7F-4AAB-9661-3C826EEA975E}" destId="{57A0B443-7D6F-4BFD-B4E2-567C0E35DD6D}" srcOrd="7" destOrd="0" presId="urn:microsoft.com/office/officeart/2005/8/layout/default#1"/>
    <dgm:cxn modelId="{05868469-4C9E-4770-AD84-670C1C360210}" type="presParOf" srcId="{372284DD-8D7F-4AAB-9661-3C826EEA975E}" destId="{A870E283-D382-4945-A334-7C58113E9995}" srcOrd="8" destOrd="0" presId="urn:microsoft.com/office/officeart/2005/8/layout/default#1"/>
    <dgm:cxn modelId="{D8ED76B6-7390-4655-AF49-81DFC276E0C5}" type="presParOf" srcId="{372284DD-8D7F-4AAB-9661-3C826EEA975E}" destId="{1941A9A5-83AE-44FD-9A27-E2569D418FC6}" srcOrd="9" destOrd="0" presId="urn:microsoft.com/office/officeart/2005/8/layout/default#1"/>
    <dgm:cxn modelId="{5CFA8D82-FE83-49EF-B20F-B7FF5BA06E1B}" type="presParOf" srcId="{372284DD-8D7F-4AAB-9661-3C826EEA975E}" destId="{71DF8924-EDA0-4F91-A500-466EF13F498D}" srcOrd="10" destOrd="0" presId="urn:microsoft.com/office/officeart/2005/8/layout/default#1"/>
    <dgm:cxn modelId="{0155E03E-2D43-484D-8BDA-34CD5E9F6E31}" type="presParOf" srcId="{372284DD-8D7F-4AAB-9661-3C826EEA975E}" destId="{04500425-5C71-4716-AFB7-7857B84552E2}" srcOrd="11" destOrd="0" presId="urn:microsoft.com/office/officeart/2005/8/layout/default#1"/>
    <dgm:cxn modelId="{0CA1DED5-2454-4174-AC50-53E1306F9DA3}" type="presParOf" srcId="{372284DD-8D7F-4AAB-9661-3C826EEA975E}" destId="{1C12AEA6-9972-42B9-A3C5-D5B6FF9918DF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E4DC028-5540-4058-9B06-0426966D8C88}" type="datetimeFigureOut">
              <a:rPr lang="zh-TW" altLang="en-US"/>
              <a:pPr>
                <a:defRPr/>
              </a:pPr>
              <a:t>2014/5/12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/>
            </a:lvl1pPr>
          </a:lstStyle>
          <a:p>
            <a:pPr>
              <a:defRPr/>
            </a:pPr>
            <a:fld id="{8EF448A1-C9FC-478A-AD9C-11D6CA5741F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067979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F3DA949A-DD6F-4B5B-969B-339F13C684C5}" type="slidenum">
              <a:rPr lang="en-US" altLang="zh-TW" smtClean="0">
                <a:latin typeface="Arial" panose="020B0604020202020204" pitchFamily="34" charset="0"/>
              </a:rPr>
              <a:pPr/>
              <a:t>17</a:t>
            </a:fld>
            <a:endParaRPr lang="en-US" altLang="zh-TW" smtClean="0">
              <a:latin typeface="Arial" panose="020B0604020202020204" pitchFamily="34" charset="0"/>
            </a:endParaRPr>
          </a:p>
        </p:txBody>
      </p:sp>
      <p:sp>
        <p:nvSpPr>
          <p:cNvPr id="245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808F8A9D-A1D8-44CE-AE44-1BC0C8340A69}" type="slidenum">
              <a:rPr lang="en-US" altLang="zh-TW" sz="1200">
                <a:latin typeface="Arial" panose="020B0604020202020204" pitchFamily="34" charset="0"/>
              </a:rPr>
              <a:pPr algn="r" eaLnBrk="1" hangingPunct="1"/>
              <a:t>17</a:t>
            </a:fld>
            <a:endParaRPr lang="en-US" altLang="zh-TW" sz="1200">
              <a:latin typeface="Arial" panose="020B0604020202020204" pitchFamily="34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="" xmlns:p14="http://schemas.microsoft.com/office/powerpoint/2010/main" val="2689579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434B6094-61F7-4E76-9E98-AFBB608CCBE0}" type="slidenum">
              <a:rPr lang="en-US" altLang="zh-TW" smtClean="0">
                <a:latin typeface="Arial" panose="020B0604020202020204" pitchFamily="34" charset="0"/>
              </a:rPr>
              <a:pPr/>
              <a:t>19</a:t>
            </a:fld>
            <a:endParaRPr lang="en-US" altLang="zh-TW" smtClean="0">
              <a:latin typeface="Arial" panose="020B0604020202020204" pitchFamily="34" charset="0"/>
            </a:endParaRPr>
          </a:p>
        </p:txBody>
      </p:sp>
      <p:sp>
        <p:nvSpPr>
          <p:cNvPr id="2765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2765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 anchor="b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D1A79B84-A948-43CE-B928-5AFEB3A8EA07}" type="slidenum">
              <a:rPr lang="en-US" altLang="zh-TW" sz="1200">
                <a:latin typeface="Arial" panose="020B0604020202020204" pitchFamily="34" charset="0"/>
              </a:rPr>
              <a:pPr algn="r" eaLnBrk="1" hangingPunct="1"/>
              <a:t>19</a:t>
            </a:fld>
            <a:endParaRPr lang="en-US" altLang="zh-TW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1232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42963"/>
            <a:r>
              <a:rPr lang="en-US" altLang="zh-TW" sz="1100" smtClean="0"/>
              <a:t>This graph illustrates the change in global surface temperature relative to 1951-1980 average temperatures. </a:t>
            </a:r>
          </a:p>
          <a:p>
            <a:pPr defTabSz="842963"/>
            <a:endParaRPr lang="en-US" altLang="zh-TW" sz="1100" smtClean="0"/>
          </a:p>
          <a:p>
            <a:pPr defTabSz="842963"/>
            <a:r>
              <a:rPr lang="en-US" altLang="zh-TW" sz="1100" smtClean="0"/>
              <a:t>The gray error bars represent the uncertainty on measurements. January 2000 to December 2009 was the warmest decade on record. (Source: NASA/GISS) This research is broadly consistent with similar constructions prepared by the Climatic Research Unit and the National Atmospheric and Oceanic Administration.</a:t>
            </a:r>
            <a:endParaRPr lang="en-US" altLang="zh-TW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6F377465-E7BB-4514-A1DE-1D2DE7FC567F}" type="slidenum">
              <a:rPr lang="zh-TW" altLang="en-US" smtClean="0">
                <a:latin typeface="Arial" panose="020B0604020202020204" pitchFamily="34" charset="0"/>
              </a:rPr>
              <a:pPr/>
              <a:t>20</a:t>
            </a:fld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3270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FA4FE76B-D110-426F-B725-CBEA3CED5484}" type="slidenum">
              <a:rPr lang="en-US" altLang="zh-TW" smtClean="0">
                <a:latin typeface="Arial" panose="020B0604020202020204" pitchFamily="34" charset="0"/>
              </a:rPr>
              <a:pPr/>
              <a:t>26</a:t>
            </a:fld>
            <a:endParaRPr lang="en-US" altLang="zh-TW" smtClean="0">
              <a:latin typeface="Arial" panose="020B0604020202020204" pitchFamily="34" charset="0"/>
            </a:endParaRPr>
          </a:p>
        </p:txBody>
      </p:sp>
      <p:sp>
        <p:nvSpPr>
          <p:cNvPr id="4403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8" rIns="91433" bIns="4571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 smtClean="0"/>
              <a:t>0330</a:t>
            </a:r>
            <a:r>
              <a:rPr lang="zh-TW" altLang="en-US" smtClean="0"/>
              <a:t>大陸耕地受旱面積達</a:t>
            </a:r>
            <a:r>
              <a:rPr lang="en-US" altLang="zh-TW" smtClean="0"/>
              <a:t>1.16</a:t>
            </a:r>
            <a:r>
              <a:rPr lang="zh-TW" altLang="en-US" smtClean="0"/>
              <a:t>億畝　</a:t>
            </a:r>
            <a:r>
              <a:rPr lang="en-US" altLang="zh-TW" smtClean="0"/>
              <a:t>2425</a:t>
            </a:r>
            <a:r>
              <a:rPr lang="zh-TW" altLang="en-US" smtClean="0"/>
              <a:t>萬人飲水困難</a:t>
            </a:r>
            <a:r>
              <a:rPr lang="en-US" altLang="zh-TW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0329</a:t>
            </a:r>
            <a:r>
              <a:rPr lang="zh-TW" altLang="en-US" smtClean="0"/>
              <a:t>台灣人愛吃肉，台灣每年每人吃</a:t>
            </a:r>
            <a:r>
              <a:rPr lang="en-US" altLang="zh-TW" smtClean="0"/>
              <a:t>77.1</a:t>
            </a:r>
            <a:r>
              <a:rPr lang="zh-TW" altLang="en-US" smtClean="0"/>
              <a:t>公斤肉，在亞洲高於中、日、韓，直逼美國、德國。</a:t>
            </a:r>
            <a:r>
              <a:rPr lang="en-US" altLang="zh-TW" smtClean="0"/>
              <a:t/>
            </a:r>
            <a:br>
              <a:rPr lang="en-US" altLang="zh-TW" smtClean="0"/>
            </a:br>
            <a:endParaRPr lang="en-US" altLang="zh-TW" smtClean="0"/>
          </a:p>
        </p:txBody>
      </p:sp>
      <p:sp>
        <p:nvSpPr>
          <p:cNvPr id="4403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8" rIns="91433" bIns="45718" anchor="b"/>
          <a:lstStyle>
            <a:lvl1pPr defTabSz="8429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8429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8429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8429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8429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E8CC9371-C9AF-48BF-A4A5-F24B1FEC92D1}" type="slidenum">
              <a:rPr kumimoji="0" lang="en-US" altLang="zh-TW" sz="1200"/>
              <a:pPr algn="r" eaLnBrk="1" hangingPunct="1"/>
              <a:t>26</a:t>
            </a:fld>
            <a:endParaRPr kumimoji="0" lang="en-US" altLang="zh-TW" sz="1200"/>
          </a:p>
        </p:txBody>
      </p:sp>
    </p:spTree>
    <p:extLst>
      <p:ext uri="{BB962C8B-B14F-4D97-AF65-F5344CB8AC3E}">
        <p14:creationId xmlns="" xmlns:p14="http://schemas.microsoft.com/office/powerpoint/2010/main" val="1059434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F9144B45-D89C-4547-80B5-37D52657CB67}" type="slidenum">
              <a:rPr lang="zh-TW" altLang="en-US" smtClean="0"/>
              <a:pPr/>
              <a:t>28</a:t>
            </a:fld>
            <a:endParaRPr lang="zh-TW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97162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488EF-39F9-49BA-BD94-87757CE89AB0}" type="datetimeFigureOut">
              <a:rPr lang="zh-TW" altLang="en-US"/>
              <a:pPr>
                <a:defRPr/>
              </a:pPr>
              <a:t>2014/5/12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2B718-EF0A-4E0D-BBC9-1529A3A249A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472800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CD649-B0A0-4A3F-935A-82339171832D}" type="datetimeFigureOut">
              <a:rPr lang="zh-TW" altLang="en-US"/>
              <a:pPr>
                <a:defRPr/>
              </a:pPr>
              <a:t>2014/5/12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53220-9055-4514-B825-807EB9DB53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235560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C163A-2CA9-417D-90FC-7EFB6133CF65}" type="datetimeFigureOut">
              <a:rPr lang="zh-TW" altLang="en-US"/>
              <a:pPr>
                <a:defRPr/>
              </a:pPr>
              <a:t>2014/5/12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ED425-70F5-46D4-A8A6-3BAE7C58E06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274414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3035A-912A-4DFD-A608-7611C5EBA9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955961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2538B-E45D-49E1-A916-807CE21EC0A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833604086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CE357-B049-4A0C-BA7B-8607A885F0B7}" type="datetimeFigureOut">
              <a:rPr lang="zh-TW" altLang="en-US"/>
              <a:pPr>
                <a:defRPr/>
              </a:pPr>
              <a:t>2014/5/12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38D98-84BF-45D8-BF46-D92868F4EFA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20915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3E384-C40B-4E3F-8E22-C890D170BA21}" type="datetimeFigureOut">
              <a:rPr lang="zh-TW" altLang="en-US"/>
              <a:pPr>
                <a:defRPr/>
              </a:pPr>
              <a:t>2014/5/12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4B8B9-56E4-4237-9EDE-4306A3D0BCE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830958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61ED3-A979-488C-82C2-B936C4450F00}" type="datetimeFigureOut">
              <a:rPr lang="zh-TW" altLang="en-US"/>
              <a:pPr>
                <a:defRPr/>
              </a:pPr>
              <a:t>2014/5/12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11EAF-EC9A-49AC-AECD-60B53075638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76774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72B9-DA6E-4BE2-90E1-6C843D620F0E}" type="datetimeFigureOut">
              <a:rPr lang="zh-TW" altLang="en-US"/>
              <a:pPr>
                <a:defRPr/>
              </a:pPr>
              <a:t>2014/5/12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E49A8-4E0B-4D03-8C76-F33F3A69C1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13745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D8B90-BF4A-4327-B6A2-227B4A87B8FB}" type="datetimeFigureOut">
              <a:rPr lang="zh-TW" altLang="en-US"/>
              <a:pPr>
                <a:defRPr/>
              </a:pPr>
              <a:t>2014/5/12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5D9B4-94FA-48F9-9B30-69F268BE5C7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945487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07ED1-BB3C-41BE-A469-96A0D079CCC7}" type="datetimeFigureOut">
              <a:rPr lang="zh-TW" altLang="en-US"/>
              <a:pPr>
                <a:defRPr/>
              </a:pPr>
              <a:t>2014/5/12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86854-23AD-4488-8E3E-C468712864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026302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52354-9E83-4161-AE86-B1A89675F711}" type="datetimeFigureOut">
              <a:rPr lang="zh-TW" altLang="en-US"/>
              <a:pPr>
                <a:defRPr/>
              </a:pPr>
              <a:t>2014/5/12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87D73-AE66-4C0F-8D28-FEBA006AFA2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00148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3D181-CCC4-4B8B-BF8D-A6FFE23963E7}" type="datetimeFigureOut">
              <a:rPr lang="zh-TW" altLang="en-US"/>
              <a:pPr>
                <a:defRPr/>
              </a:pPr>
              <a:t>2014/5/12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B694B-AFE5-4A8C-B113-0FC0F95EFC0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488690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4B3CC94-0F6A-4BD6-9B75-ABCD922E5086}" type="datetimeFigureOut">
              <a:rPr lang="zh-TW" altLang="en-US"/>
              <a:pPr>
                <a:defRPr/>
              </a:pPr>
              <a:t>2014/5/12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D52FD10-247A-4960-A624-D41215FEC32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7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9632" y="173168"/>
            <a:ext cx="698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zh-TW" altLang="en-US" sz="7200" b="1" kern="1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與地球共生息       </a:t>
            </a:r>
            <a:endParaRPr lang="en-US" altLang="zh-TW" sz="7200" b="1" kern="1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0"/>
              </a:spcAft>
              <a:defRPr/>
            </a:pPr>
            <a:r>
              <a:rPr lang="en-US" altLang="zh-TW" sz="7200" b="1" kern="1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7200" b="1" kern="1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環保愛地球</a:t>
            </a:r>
            <a:endParaRPr lang="zh-TW" altLang="zh-TW" sz="7200" b="1" kern="1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435" name="文字方塊 2"/>
          <p:cNvSpPr txBox="1">
            <a:spLocks noChangeArrowheads="1"/>
          </p:cNvSpPr>
          <p:nvPr/>
        </p:nvSpPr>
        <p:spPr bwMode="auto">
          <a:xfrm>
            <a:off x="6510240" y="6165304"/>
            <a:ext cx="262123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000" b="1" dirty="0"/>
              <a:t>分享者</a:t>
            </a:r>
            <a:r>
              <a:rPr lang="en-US" altLang="zh-TW" sz="3000" b="1" dirty="0"/>
              <a:t>:</a:t>
            </a:r>
            <a:r>
              <a:rPr lang="zh-TW" altLang="en-US" sz="3000" b="1" dirty="0"/>
              <a:t>游紫萍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755"/>
            <a:ext cx="9258918" cy="44015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7229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0638"/>
            <a:ext cx="5400675" cy="1069975"/>
          </a:xfrm>
        </p:spPr>
        <p:txBody>
          <a:bodyPr/>
          <a:lstStyle/>
          <a:p>
            <a:pPr eaLnBrk="1" hangingPunct="1"/>
            <a:r>
              <a:rPr lang="zh-TW" altLang="en-US" sz="6000" smtClean="0">
                <a:latin typeface="標楷體" panose="03000509000000000000" pitchFamily="65" charset="-120"/>
                <a:ea typeface="標楷體" panose="03000509000000000000" pitchFamily="65" charset="-120"/>
              </a:rPr>
              <a:t>印尼   亞齊</a:t>
            </a:r>
          </a:p>
        </p:txBody>
      </p:sp>
      <p:pic>
        <p:nvPicPr>
          <p:cNvPr id="11267" name="Picture 3" descr="亞齊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908050"/>
            <a:ext cx="4471987" cy="4440238"/>
          </a:xfrm>
        </p:spPr>
      </p:pic>
      <p:pic>
        <p:nvPicPr>
          <p:cNvPr id="11268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942975"/>
            <a:ext cx="4422775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文字方塊 2"/>
          <p:cNvSpPr txBox="1">
            <a:spLocks noChangeArrowheads="1"/>
          </p:cNvSpPr>
          <p:nvPr/>
        </p:nvSpPr>
        <p:spPr bwMode="auto">
          <a:xfrm>
            <a:off x="2592388" y="5516563"/>
            <a:ext cx="4032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000">
                <a:latin typeface="標楷體" panose="03000509000000000000" pitchFamily="65" charset="-120"/>
                <a:ea typeface="標楷體" panose="03000509000000000000" pitchFamily="65" charset="-120"/>
              </a:rPr>
              <a:t>南亞大海嘯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威尼斯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1588"/>
            <a:ext cx="5684838" cy="4654550"/>
          </a:xfrm>
        </p:spPr>
      </p:pic>
      <p:sp>
        <p:nvSpPr>
          <p:cNvPr id="15364" name="Rectangle 2"/>
          <p:cNvSpPr txBox="1">
            <a:spLocks noChangeArrowheads="1"/>
          </p:cNvSpPr>
          <p:nvPr/>
        </p:nvSpPr>
        <p:spPr bwMode="auto">
          <a:xfrm>
            <a:off x="395288" y="333375"/>
            <a:ext cx="5915025" cy="11398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kumimoji="0" lang="en-US" altLang="zh-TW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kumimoji="0" lang="zh-TW" alt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</a:t>
            </a:r>
            <a:endParaRPr kumimoji="0" lang="en-US" altLang="zh-TW" sz="4000" dirty="0" smtClean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kumimoji="0" lang="zh-TW" alt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聖</a:t>
            </a:r>
            <a:r>
              <a:rPr kumimoji="0" lang="zh-TW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馬可大教堂</a:t>
            </a:r>
          </a:p>
        </p:txBody>
      </p:sp>
      <p:pic>
        <p:nvPicPr>
          <p:cNvPr id="12292" name="Picture 2" descr="P11008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200"/>
            <a:ext cx="538956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矩形 2"/>
          <p:cNvSpPr>
            <a:spLocks noChangeArrowheads="1"/>
          </p:cNvSpPr>
          <p:nvPr/>
        </p:nvSpPr>
        <p:spPr bwMode="auto">
          <a:xfrm>
            <a:off x="5573713" y="4656138"/>
            <a:ext cx="357028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>
                <a:latin typeface="標楷體" panose="03000509000000000000" pitchFamily="65" charset="-120"/>
                <a:ea typeface="標楷體" panose="03000509000000000000" pitchFamily="65" charset="-120"/>
              </a:rPr>
              <a:t>現在的</a:t>
            </a:r>
            <a:endParaRPr lang="en-US" altLang="zh-TW" sz="4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>
                <a:latin typeface="標楷體" panose="03000509000000000000" pitchFamily="65" charset="-120"/>
                <a:ea typeface="標楷體" panose="03000509000000000000" pitchFamily="65" charset="-120"/>
              </a:rPr>
              <a:t>聖馬可大教堂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528638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6000" smtClean="0"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6000" smtClean="0">
                <a:latin typeface="標楷體" panose="03000509000000000000" pitchFamily="65" charset="-120"/>
                <a:ea typeface="標楷體" panose="03000509000000000000" pitchFamily="65" charset="-120"/>
              </a:rPr>
              <a:t>年間</a:t>
            </a:r>
            <a:r>
              <a:rPr lang="en-US" altLang="zh-TW" sz="600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smtClean="0">
                <a:latin typeface="標楷體" panose="03000509000000000000" pitchFamily="65" charset="-120"/>
                <a:ea typeface="標楷體" panose="03000509000000000000" pitchFamily="65" charset="-120"/>
              </a:rPr>
              <a:t>地球發生了什麼事？</a:t>
            </a:r>
          </a:p>
        </p:txBody>
      </p:sp>
      <p:pic>
        <p:nvPicPr>
          <p:cNvPr id="14339" name="Picture 3" descr="eart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1700213"/>
            <a:ext cx="6336704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76425"/>
            <a:ext cx="7772400" cy="155575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還記得</a:t>
            </a:r>
            <a:r>
              <a:rPr lang="en-US" altLang="zh-TW" smtClean="0">
                <a:latin typeface="標楷體" panose="03000509000000000000" pitchFamily="65" charset="-120"/>
                <a:ea typeface="標楷體" panose="03000509000000000000" pitchFamily="65" charset="-120"/>
              </a:rPr>
              <a:t>2011</a:t>
            </a:r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年的</a:t>
            </a:r>
            <a:r>
              <a:rPr lang="en-US" altLang="zh-TW" smtClean="0">
                <a:latin typeface="標楷體" panose="03000509000000000000" pitchFamily="65" charset="-120"/>
                <a:ea typeface="標楷體" panose="03000509000000000000" pitchFamily="65" charset="-120"/>
              </a:rPr>
              <a:t>311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0013" y="3432175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日本發生了什麼事</a:t>
            </a:r>
            <a:r>
              <a:rPr lang="en-US" altLang="zh-TW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94" b="14671"/>
          <a:stretch>
            <a:fillRect/>
          </a:stretch>
        </p:blipFill>
        <p:spPr bwMode="auto">
          <a:xfrm>
            <a:off x="0" y="0"/>
            <a:ext cx="4541838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C:\Users\SONY\Desktop\3335295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32" t="2" r="4095" b="1250"/>
          <a:stretch>
            <a:fillRect/>
          </a:stretch>
        </p:blipFill>
        <p:spPr bwMode="auto">
          <a:xfrm>
            <a:off x="4643438" y="-26988"/>
            <a:ext cx="4500562" cy="352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文字方塊 4"/>
          <p:cNvSpPr txBox="1">
            <a:spLocks noChangeArrowheads="1"/>
          </p:cNvSpPr>
          <p:nvPr/>
        </p:nvSpPr>
        <p:spPr bwMode="auto">
          <a:xfrm>
            <a:off x="323850" y="188913"/>
            <a:ext cx="4895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驚世的復合式災難</a:t>
            </a:r>
          </a:p>
        </p:txBody>
      </p:sp>
      <p:pic>
        <p:nvPicPr>
          <p:cNvPr id="17413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9" t="3305"/>
          <a:stretch>
            <a:fillRect/>
          </a:stretch>
        </p:blipFill>
        <p:spPr bwMode="auto">
          <a:xfrm>
            <a:off x="4643438" y="3573463"/>
            <a:ext cx="4518025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23"/>
          <a:stretch>
            <a:fillRect/>
          </a:stretch>
        </p:blipFill>
        <p:spPr bwMode="auto">
          <a:xfrm>
            <a:off x="14288" y="3573463"/>
            <a:ext cx="4573587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565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806825"/>
            <a:ext cx="4579937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16939"/>
            <a:ext cx="458152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6204761-2530639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96413" cy="6858000"/>
          </a:xfrm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9050" y="5445125"/>
            <a:ext cx="91440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6000">
                <a:solidFill>
                  <a:srgbClr val="FFFF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 </a:t>
            </a:r>
            <a:r>
              <a:rPr kumimoji="0" lang="en-US" altLang="zh-TW" sz="6000">
                <a:solidFill>
                  <a:srgbClr val="FFFF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 </a:t>
            </a:r>
            <a:r>
              <a:rPr kumimoji="0" lang="zh-TW" altLang="en-US" sz="6000">
                <a:solidFill>
                  <a:srgbClr val="FFFF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海嘯 </a:t>
            </a:r>
            <a:r>
              <a:rPr kumimoji="0" lang="en-US" altLang="zh-TW" sz="6000">
                <a:solidFill>
                  <a:srgbClr val="FFFF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 </a:t>
            </a:r>
            <a:r>
              <a:rPr kumimoji="0" lang="zh-TW" altLang="en-US" sz="6000">
                <a:solidFill>
                  <a:srgbClr val="FFFF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大火</a:t>
            </a:r>
            <a:r>
              <a:rPr kumimoji="0" lang="en-US" altLang="zh-TW" sz="6000">
                <a:solidFill>
                  <a:srgbClr val="FFFF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kumimoji="0" lang="zh-TW" altLang="en-US" sz="6000">
                <a:solidFill>
                  <a:srgbClr val="FFFF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幅射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8893175" cy="1284287"/>
          </a:xfrm>
        </p:spPr>
        <p:txBody>
          <a:bodyPr/>
          <a:lstStyle/>
          <a:p>
            <a:pPr eaLnBrk="1" hangingPunct="1"/>
            <a:r>
              <a:rPr lang="zh-TW" altLang="en-US" sz="6000" smtClean="0">
                <a:latin typeface="標楷體" panose="03000509000000000000" pitchFamily="65" charset="-120"/>
                <a:ea typeface="標楷體" panose="03000509000000000000" pitchFamily="65" charset="-120"/>
              </a:rPr>
              <a:t>這些事？跟你有關嗎？</a:t>
            </a:r>
          </a:p>
        </p:txBody>
      </p:sp>
      <p:sp>
        <p:nvSpPr>
          <p:cNvPr id="23555" name="Rectangle 2"/>
          <p:cNvSpPr txBox="1">
            <a:spLocks noChangeArrowheads="1"/>
          </p:cNvSpPr>
          <p:nvPr/>
        </p:nvSpPr>
        <p:spPr bwMode="auto">
          <a:xfrm>
            <a:off x="3635375" y="5516563"/>
            <a:ext cx="519588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kumimoji="0" lang="zh-TW" altLang="en-US">
                <a:solidFill>
                  <a:schemeClr val="bg1"/>
                </a:solidFill>
              </a:rPr>
              <a:t>現在的聖馬可大教堂</a:t>
            </a:r>
          </a:p>
        </p:txBody>
      </p:sp>
      <p:pic>
        <p:nvPicPr>
          <p:cNvPr id="23556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802" b="6950"/>
          <a:stretch>
            <a:fillRect/>
          </a:stretch>
        </p:blipFill>
        <p:spPr bwMode="auto">
          <a:xfrm>
            <a:off x="0" y="1598613"/>
            <a:ext cx="9094788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58875"/>
            <a:ext cx="91440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2971800" y="304800"/>
            <a:ext cx="305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200">
                <a:solidFill>
                  <a:srgbClr val="000000"/>
                </a:solidFill>
                <a:latin typeface="Apple LiGothic Medium"/>
                <a:ea typeface="Apple LiGothic Medium"/>
                <a:cs typeface="Apple LiGothic Medium"/>
              </a:rPr>
              <a:t>工業化畜牧養殖</a:t>
            </a:r>
            <a:endParaRPr lang="en-US" altLang="zh-TW" sz="3200">
              <a:solidFill>
                <a:srgbClr val="000000"/>
              </a:solidFill>
              <a:latin typeface="Apple LiGothic Medium"/>
              <a:ea typeface="Apple LiGothic Medium"/>
              <a:cs typeface="Apple LiGothic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圓角化對角線角落矩形 22"/>
          <p:cNvSpPr/>
          <p:nvPr/>
        </p:nvSpPr>
        <p:spPr>
          <a:xfrm>
            <a:off x="205068" y="165298"/>
            <a:ext cx="8726487" cy="88743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4000" b="1" smtClean="0">
                <a:solidFill>
                  <a:srgbClr val="FFFFFF"/>
                </a:solidFill>
                <a:latin typeface="華康正顏楷體W5" charset="0"/>
              </a:rPr>
              <a:t>畜牧業巨大的陰影</a:t>
            </a:r>
            <a:r>
              <a:rPr lang="zh-TW" altLang="en-US" sz="4000" smtClean="0">
                <a:solidFill>
                  <a:srgbClr val="FFFFFF"/>
                </a:solidFill>
                <a:latin typeface="華康正顏楷體W5" charset="0"/>
              </a:rPr>
              <a:t>   </a:t>
            </a:r>
            <a:endParaRPr lang="zh-TW" altLang="en-US" sz="4000" smtClean="0">
              <a:solidFill>
                <a:schemeClr val="bg1"/>
              </a:solidFill>
              <a:latin typeface="華康正顏楷體W5" charset="0"/>
            </a:endParaRPr>
          </a:p>
        </p:txBody>
      </p:sp>
      <p:graphicFrame>
        <p:nvGraphicFramePr>
          <p:cNvPr id="25" name="資料庫圖表 24"/>
          <p:cNvGraphicFramePr/>
          <p:nvPr/>
        </p:nvGraphicFramePr>
        <p:xfrm>
          <a:off x="301970" y="1324947"/>
          <a:ext cx="8842030" cy="5533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630" name="Rectangle 20"/>
          <p:cNvSpPr>
            <a:spLocks noChangeArrowheads="1"/>
          </p:cNvSpPr>
          <p:nvPr/>
        </p:nvSpPr>
        <p:spPr bwMode="auto">
          <a:xfrm>
            <a:off x="-671513" y="6092825"/>
            <a:ext cx="560387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80808"/>
                </a:solidFill>
                <a:latin typeface="華康古印體"/>
                <a:ea typeface="新細明體" panose="02020500000000000000" pitchFamily="18" charset="-120"/>
              </a:rPr>
              <a:t>資料來源：</a:t>
            </a:r>
            <a:r>
              <a:rPr lang="en-US" altLang="zh-TW" sz="2000">
                <a:solidFill>
                  <a:srgbClr val="080808"/>
                </a:solidFill>
                <a:latin typeface="華康古印體"/>
                <a:ea typeface="新細明體" panose="02020500000000000000" pitchFamily="18" charset="-120"/>
              </a:rPr>
              <a:t>06</a:t>
            </a:r>
            <a:r>
              <a:rPr lang="zh-TW" altLang="en-US" sz="2000">
                <a:solidFill>
                  <a:srgbClr val="080808"/>
                </a:solidFill>
                <a:latin typeface="華康古印體"/>
                <a:ea typeface="新細明體" panose="02020500000000000000" pitchFamily="18" charset="-120"/>
              </a:rPr>
              <a:t>年 聯合國糧農組織報告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80808"/>
                </a:solidFill>
                <a:latin typeface="華康古印體"/>
                <a:ea typeface="新細明體" panose="02020500000000000000" pitchFamily="18" charset="-120"/>
              </a:rPr>
              <a:t>        </a:t>
            </a:r>
            <a:r>
              <a:rPr lang="en-US" altLang="zh-TW" sz="2000">
                <a:solidFill>
                  <a:srgbClr val="080808"/>
                </a:solidFill>
                <a:latin typeface="華康古印體"/>
                <a:ea typeface="新細明體" panose="02020500000000000000" pitchFamily="18" charset="-120"/>
              </a:rPr>
              <a:t>09</a:t>
            </a:r>
            <a:r>
              <a:rPr lang="zh-TW" altLang="en-US" sz="2000">
                <a:solidFill>
                  <a:srgbClr val="080808"/>
                </a:solidFill>
                <a:latin typeface="華康古印體"/>
                <a:ea typeface="新細明體" panose="02020500000000000000" pitchFamily="18" charset="-120"/>
              </a:rPr>
              <a:t>年 看守世界研究報告</a:t>
            </a:r>
          </a:p>
        </p:txBody>
      </p:sp>
      <p:sp>
        <p:nvSpPr>
          <p:cNvPr id="26631" name="Text Box 22"/>
          <p:cNvSpPr txBox="1">
            <a:spLocks noChangeArrowheads="1"/>
          </p:cNvSpPr>
          <p:nvPr/>
        </p:nvSpPr>
        <p:spPr bwMode="auto">
          <a:xfrm flipH="1">
            <a:off x="6367463" y="6261100"/>
            <a:ext cx="1228725" cy="5222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2800" b="1">
                <a:solidFill>
                  <a:srgbClr val="FFFF00"/>
                </a:solidFill>
                <a:latin typeface="華康古印體"/>
                <a:ea typeface="新細明體" panose="02020500000000000000" pitchFamily="18" charset="-120"/>
              </a:rPr>
              <a:t>51%!!</a:t>
            </a:r>
          </a:p>
        </p:txBody>
      </p:sp>
      <p:sp>
        <p:nvSpPr>
          <p:cNvPr id="26632" name="Text Box 28"/>
          <p:cNvSpPr txBox="1">
            <a:spLocks noChangeArrowheads="1"/>
          </p:cNvSpPr>
          <p:nvPr/>
        </p:nvSpPr>
        <p:spPr bwMode="auto">
          <a:xfrm>
            <a:off x="4425950" y="6156325"/>
            <a:ext cx="333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b="1">
                <a:solidFill>
                  <a:srgbClr val="FF3300"/>
                </a:solidFill>
                <a:latin typeface="華康古印體"/>
                <a:ea typeface="新細明體" panose="02020500000000000000" pitchFamily="18" charset="-120"/>
              </a:rPr>
              <a:t>&lt;</a:t>
            </a:r>
          </a:p>
        </p:txBody>
      </p:sp>
      <p:grpSp>
        <p:nvGrpSpPr>
          <p:cNvPr id="2" name="群組 25"/>
          <p:cNvGrpSpPr/>
          <p:nvPr/>
        </p:nvGrpSpPr>
        <p:grpSpPr>
          <a:xfrm>
            <a:off x="4967042" y="2321422"/>
            <a:ext cx="2012256" cy="744945"/>
            <a:chOff x="4056276" y="1816012"/>
            <a:chExt cx="2068342" cy="74494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7" name="圓角矩形 26"/>
            <p:cNvSpPr/>
            <p:nvPr/>
          </p:nvSpPr>
          <p:spPr>
            <a:xfrm rot="240000">
              <a:off x="4056276" y="1816012"/>
              <a:ext cx="2068342" cy="74494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9600000"/>
                <a:satOff val="-33335"/>
                <a:lumOff val="40001"/>
                <a:alphaOff val="0"/>
              </a:schemeClr>
            </a:fillRef>
            <a:effectRef idx="2">
              <a:schemeClr val="accent2">
                <a:hueOff val="-9600000"/>
                <a:satOff val="-33335"/>
                <a:lumOff val="4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圓角矩形 4"/>
            <p:cNvSpPr/>
            <p:nvPr/>
          </p:nvSpPr>
          <p:spPr>
            <a:xfrm rot="240000">
              <a:off x="4092752" y="1849174"/>
              <a:ext cx="1903787" cy="672215"/>
            </a:xfrm>
            <a:prstGeom prst="rect">
              <a:avLst/>
            </a:prstGeom>
            <a:solidFill>
              <a:srgbClr val="FFFF00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2800" dirty="0">
                  <a:solidFill>
                    <a:schemeClr val="tx1"/>
                  </a:solidFill>
                  <a:latin typeface="BiauKai"/>
                  <a:ea typeface="BiauKai"/>
                  <a:cs typeface="BiauKai"/>
                </a:rPr>
                <a:t>伐林</a:t>
              </a:r>
            </a:p>
          </p:txBody>
        </p:sp>
      </p:grpSp>
      <p:sp>
        <p:nvSpPr>
          <p:cNvPr id="22" name="減號 21"/>
          <p:cNvSpPr/>
          <p:nvPr/>
        </p:nvSpPr>
        <p:spPr>
          <a:xfrm>
            <a:off x="-1577424" y="5203695"/>
            <a:ext cx="12017828" cy="1324947"/>
          </a:xfrm>
          <a:prstGeom prst="mathMinus">
            <a:avLst/>
          </a:prstGeom>
          <a:scene3d>
            <a:camera prst="orthographicFront">
              <a:rot lat="0" lon="21299999" rev="213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u="sng"/>
          </a:p>
        </p:txBody>
      </p:sp>
      <p:sp>
        <p:nvSpPr>
          <p:cNvPr id="26635" name="文字方塊 55"/>
          <p:cNvSpPr txBox="1">
            <a:spLocks noChangeArrowheads="1"/>
          </p:cNvSpPr>
          <p:nvPr/>
        </p:nvSpPr>
        <p:spPr bwMode="auto">
          <a:xfrm>
            <a:off x="2555875" y="5013325"/>
            <a:ext cx="1820863" cy="4619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華康古印體"/>
                <a:ea typeface="新細明體" panose="02020500000000000000" pitchFamily="18" charset="-120"/>
                <a:sym typeface="Wingdings" panose="05000000000000000000" pitchFamily="2" charset="2"/>
              </a:rPr>
              <a:t>14x2=28%</a:t>
            </a:r>
            <a:endParaRPr lang="en-US" altLang="zh-TW" sz="1800" b="1">
              <a:solidFill>
                <a:srgbClr val="FFFF00"/>
              </a:solidFill>
              <a:latin typeface="華康古印體"/>
              <a:ea typeface="新細明體" panose="02020500000000000000" pitchFamily="18" charset="-120"/>
            </a:endParaRPr>
          </a:p>
        </p:txBody>
      </p:sp>
      <p:grpSp>
        <p:nvGrpSpPr>
          <p:cNvPr id="5" name="群組 41"/>
          <p:cNvGrpSpPr/>
          <p:nvPr/>
        </p:nvGrpSpPr>
        <p:grpSpPr>
          <a:xfrm>
            <a:off x="0" y="1330080"/>
            <a:ext cx="1996749" cy="797784"/>
            <a:chOff x="-2081586" y="-1379864"/>
            <a:chExt cx="2386923" cy="7977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圓角矩形 42"/>
            <p:cNvSpPr/>
            <p:nvPr/>
          </p:nvSpPr>
          <p:spPr>
            <a:xfrm>
              <a:off x="-1903126" y="-1379864"/>
              <a:ext cx="2208463" cy="797304"/>
            </a:xfrm>
            <a:prstGeom prst="roundRect">
              <a:avLst>
                <a:gd name="adj" fmla="val 10000"/>
              </a:avLst>
            </a:prstGeom>
            <a:sp3d extrusionH="190500" prstMaterial="dkEdg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圓角矩形 4"/>
            <p:cNvSpPr/>
            <p:nvPr/>
          </p:nvSpPr>
          <p:spPr>
            <a:xfrm>
              <a:off x="-2081586" y="-1301498"/>
              <a:ext cx="2367165" cy="71941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ts val="2600"/>
                </a:lnSpc>
                <a:spcAft>
                  <a:spcPts val="600"/>
                </a:spcAft>
                <a:defRPr/>
              </a:pPr>
              <a:r>
                <a:rPr lang="zh-TW" altLang="en-US" sz="2800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發電業</a:t>
              </a:r>
              <a:endParaRPr lang="en-US" altLang="zh-TW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 defTabSz="1244600">
                <a:lnSpc>
                  <a:spcPts val="2600"/>
                </a:lnSpc>
                <a:spcAft>
                  <a:spcPts val="600"/>
                </a:spcAft>
                <a:defRPr/>
              </a:pPr>
              <a:r>
                <a:rPr lang="zh-TW" altLang="en-US" sz="2800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排放總和</a:t>
              </a:r>
            </a:p>
          </p:txBody>
        </p:sp>
      </p:grpSp>
      <p:pic>
        <p:nvPicPr>
          <p:cNvPr id="26637" name="Picture 2" descr="coal fired generating plan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2314575"/>
            <a:ext cx="20002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8" name="文字方塊 55"/>
          <p:cNvSpPr txBox="1">
            <a:spLocks noChangeArrowheads="1"/>
          </p:cNvSpPr>
          <p:nvPr/>
        </p:nvSpPr>
        <p:spPr bwMode="auto">
          <a:xfrm>
            <a:off x="250825" y="4292600"/>
            <a:ext cx="1382713" cy="4619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華康古印體"/>
                <a:ea typeface="新細明體" panose="02020500000000000000" pitchFamily="18" charset="-120"/>
                <a:sym typeface="Wingdings" panose="05000000000000000000" pitchFamily="2" charset="2"/>
              </a:rPr>
              <a:t>21%</a:t>
            </a:r>
            <a:endParaRPr lang="en-US" altLang="zh-TW" sz="1800" b="1">
              <a:solidFill>
                <a:srgbClr val="FFFF00"/>
              </a:solidFill>
              <a:latin typeface="華康古印體"/>
              <a:ea typeface="新細明體" panose="02020500000000000000" pitchFamily="18" charset="-120"/>
            </a:endParaRPr>
          </a:p>
        </p:txBody>
      </p:sp>
      <p:grpSp>
        <p:nvGrpSpPr>
          <p:cNvPr id="6" name="群組 49"/>
          <p:cNvGrpSpPr/>
          <p:nvPr/>
        </p:nvGrpSpPr>
        <p:grpSpPr>
          <a:xfrm>
            <a:off x="6913991" y="5058478"/>
            <a:ext cx="1996486" cy="797156"/>
            <a:chOff x="4617964" y="3559621"/>
            <a:chExt cx="1996486" cy="7971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圓角矩形 56"/>
            <p:cNvSpPr/>
            <p:nvPr/>
          </p:nvSpPr>
          <p:spPr>
            <a:xfrm rot="240000">
              <a:off x="4617964" y="3559621"/>
              <a:ext cx="1996486" cy="797156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圓角矩形 4"/>
            <p:cNvSpPr/>
            <p:nvPr/>
          </p:nvSpPr>
          <p:spPr>
            <a:xfrm rot="240000">
              <a:off x="4656878" y="3598535"/>
              <a:ext cx="1918658" cy="719328"/>
            </a:xfrm>
            <a:prstGeom prst="rect">
              <a:avLst/>
            </a:prstGeom>
            <a:solidFill>
              <a:srgbClr val="9933FF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2800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分類錯誤</a:t>
              </a:r>
            </a:p>
          </p:txBody>
        </p:sp>
      </p:grpSp>
      <p:grpSp>
        <p:nvGrpSpPr>
          <p:cNvPr id="7" name="群組 50"/>
          <p:cNvGrpSpPr/>
          <p:nvPr/>
        </p:nvGrpSpPr>
        <p:grpSpPr>
          <a:xfrm>
            <a:off x="6948599" y="4193186"/>
            <a:ext cx="1996486" cy="797156"/>
            <a:chOff x="4689894" y="2694329"/>
            <a:chExt cx="1996486" cy="7971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5" name="圓角矩形 54"/>
            <p:cNvSpPr/>
            <p:nvPr/>
          </p:nvSpPr>
          <p:spPr>
            <a:xfrm rot="240000">
              <a:off x="4689894" y="2694329"/>
              <a:ext cx="1996486" cy="797156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7200000"/>
                <a:satOff val="-25001"/>
                <a:lumOff val="30001"/>
                <a:alphaOff val="0"/>
              </a:schemeClr>
            </a:fillRef>
            <a:effectRef idx="2">
              <a:schemeClr val="accent2">
                <a:hueOff val="-7200000"/>
                <a:satOff val="-25001"/>
                <a:lumOff val="3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圓角矩形 6"/>
            <p:cNvSpPr/>
            <p:nvPr/>
          </p:nvSpPr>
          <p:spPr>
            <a:xfrm rot="240000">
              <a:off x="4728808" y="2733243"/>
              <a:ext cx="1918658" cy="719328"/>
            </a:xfrm>
            <a:prstGeom prst="rect">
              <a:avLst/>
            </a:prstGeom>
            <a:solidFill>
              <a:srgbClr val="00B050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28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甲烷</a:t>
              </a:r>
              <a:r>
                <a:rPr lang="en-US" altLang="zh-TW" sz="28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/</a:t>
              </a:r>
              <a:r>
                <a:rPr lang="zh-TW" altLang="en-US" sz="28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其他</a:t>
              </a:r>
            </a:p>
          </p:txBody>
        </p:sp>
      </p:grpSp>
      <p:grpSp>
        <p:nvGrpSpPr>
          <p:cNvPr id="8" name="群組 51"/>
          <p:cNvGrpSpPr/>
          <p:nvPr/>
        </p:nvGrpSpPr>
        <p:grpSpPr>
          <a:xfrm>
            <a:off x="7005506" y="3335017"/>
            <a:ext cx="2009285" cy="789836"/>
            <a:chOff x="4709480" y="1817499"/>
            <a:chExt cx="2101168" cy="78983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圓角矩形 52"/>
            <p:cNvSpPr/>
            <p:nvPr/>
          </p:nvSpPr>
          <p:spPr>
            <a:xfrm rot="240000">
              <a:off x="4709480" y="1817499"/>
              <a:ext cx="2101168" cy="789836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400000"/>
                <a:satOff val="-50003"/>
                <a:lumOff val="60001"/>
                <a:alphaOff val="0"/>
              </a:schemeClr>
            </a:fillRef>
            <a:effectRef idx="2">
              <a:schemeClr val="accent2">
                <a:hueOff val="-14400000"/>
                <a:satOff val="-50003"/>
                <a:lumOff val="6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圓角矩形 8"/>
            <p:cNvSpPr/>
            <p:nvPr/>
          </p:nvSpPr>
          <p:spPr>
            <a:xfrm rot="240000">
              <a:off x="4748039" y="1856056"/>
              <a:ext cx="2024056" cy="712722"/>
            </a:xfrm>
            <a:prstGeom prst="rect">
              <a:avLst/>
            </a:prstGeom>
            <a:solidFill>
              <a:srgbClr val="E60000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7630" tIns="87630" rIns="87630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28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土地變更</a:t>
              </a:r>
            </a:p>
          </p:txBody>
        </p:sp>
      </p:grpSp>
      <p:grpSp>
        <p:nvGrpSpPr>
          <p:cNvPr id="9" name="群組 25"/>
          <p:cNvGrpSpPr/>
          <p:nvPr/>
        </p:nvGrpSpPr>
        <p:grpSpPr>
          <a:xfrm>
            <a:off x="7053943" y="2473712"/>
            <a:ext cx="2015413" cy="744945"/>
            <a:chOff x="4056280" y="1815901"/>
            <a:chExt cx="2065134" cy="74494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0" name="圓角矩形 59"/>
            <p:cNvSpPr/>
            <p:nvPr/>
          </p:nvSpPr>
          <p:spPr>
            <a:xfrm rot="240000">
              <a:off x="4056280" y="1815901"/>
              <a:ext cx="2065134" cy="74494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9600000"/>
                <a:satOff val="-33335"/>
                <a:lumOff val="40001"/>
                <a:alphaOff val="0"/>
              </a:schemeClr>
            </a:fillRef>
            <a:effectRef idx="2">
              <a:schemeClr val="accent2">
                <a:hueOff val="-9600000"/>
                <a:satOff val="-33335"/>
                <a:lumOff val="4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圓角矩形 4"/>
            <p:cNvSpPr/>
            <p:nvPr/>
          </p:nvSpPr>
          <p:spPr>
            <a:xfrm rot="240000">
              <a:off x="4092641" y="1852377"/>
              <a:ext cx="1995612" cy="672215"/>
            </a:xfrm>
            <a:prstGeom prst="rect">
              <a:avLst/>
            </a:prstGeom>
            <a:solidFill>
              <a:srgbClr val="00B0F0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2800" dirty="0">
                  <a:solidFill>
                    <a:schemeClr val="tx1"/>
                  </a:solidFill>
                  <a:latin typeface="BiauKai"/>
                  <a:ea typeface="BiauKai"/>
                  <a:cs typeface="BiauKai"/>
                </a:rPr>
                <a:t>牲畜呼吸</a:t>
              </a:r>
            </a:p>
          </p:txBody>
        </p:sp>
      </p:grpSp>
      <p:grpSp>
        <p:nvGrpSpPr>
          <p:cNvPr id="26643" name="Group 50"/>
          <p:cNvGrpSpPr>
            <a:grpSpLocks/>
          </p:cNvGrpSpPr>
          <p:nvPr/>
        </p:nvGrpSpPr>
        <p:grpSpPr bwMode="auto">
          <a:xfrm>
            <a:off x="2195513" y="2349500"/>
            <a:ext cx="2873375" cy="1549400"/>
            <a:chOff x="2880" y="709"/>
            <a:chExt cx="3356" cy="3019"/>
          </a:xfrm>
        </p:grpSpPr>
        <p:pic>
          <p:nvPicPr>
            <p:cNvPr id="26649" name="Picture 51" descr="F200610191458380002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59709A"/>
                </a:clrFrom>
                <a:clrTo>
                  <a:srgbClr val="59709A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709"/>
              <a:ext cx="3180" cy="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0" name="Picture 52" descr="0412_7577_1059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96" y="1570"/>
              <a:ext cx="2540" cy="1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1" name="Picture 53" descr="1070980_068762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70" y="2332"/>
              <a:ext cx="1858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2" name="Picture 54" descr="117733749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8" y="2568"/>
              <a:ext cx="909" cy="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644" name="Group 50"/>
          <p:cNvGrpSpPr>
            <a:grpSpLocks/>
          </p:cNvGrpSpPr>
          <p:nvPr/>
        </p:nvGrpSpPr>
        <p:grpSpPr bwMode="auto">
          <a:xfrm>
            <a:off x="2051050" y="3644900"/>
            <a:ext cx="2873375" cy="1549400"/>
            <a:chOff x="2880" y="709"/>
            <a:chExt cx="3356" cy="3019"/>
          </a:xfrm>
        </p:grpSpPr>
        <p:pic>
          <p:nvPicPr>
            <p:cNvPr id="26645" name="Picture 51" descr="F200610191458380002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59709A"/>
                </a:clrFrom>
                <a:clrTo>
                  <a:srgbClr val="59709A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709"/>
              <a:ext cx="3180" cy="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6" name="Picture 52" descr="0412_7577_1059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96" y="1570"/>
              <a:ext cx="2540" cy="1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7" name="Picture 53" descr="1070980_068762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70" y="2332"/>
              <a:ext cx="1858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8" name="Picture 54" descr="117733749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8" y="2568"/>
              <a:ext cx="909" cy="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打孔紙帶 3"/>
          <p:cNvSpPr/>
          <p:nvPr/>
        </p:nvSpPr>
        <p:spPr>
          <a:xfrm>
            <a:off x="251520" y="332656"/>
            <a:ext cx="8784976" cy="576063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" name="文字方塊 4"/>
          <p:cNvSpPr txBox="1"/>
          <p:nvPr/>
        </p:nvSpPr>
        <p:spPr>
          <a:xfrm flipH="1">
            <a:off x="1074345" y="2335812"/>
            <a:ext cx="79470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與地球共生息守護站</a:t>
            </a:r>
            <a:r>
              <a:rPr kumimoji="0" lang="en-US" altLang="zh-TW" sz="5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5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讚</a:t>
            </a:r>
            <a:r>
              <a:rPr kumimoji="0" lang="en-US" altLang="zh-TW" sz="5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中華  中華   </a:t>
            </a:r>
            <a:r>
              <a:rPr kumimoji="0" lang="en-US" altLang="zh-TW" sz="5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TOP</a:t>
            </a:r>
            <a:r>
              <a:rPr kumimoji="0" lang="zh-TW" altLang="en-US" sz="5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en-US" altLang="zh-TW" sz="5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kumimoji="0" lang="zh-TW" altLang="en-US" sz="5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033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91" t="12573" r="1443" b="22858"/>
          <a:stretch>
            <a:fillRect/>
          </a:stretch>
        </p:blipFill>
        <p:spPr bwMode="auto">
          <a:xfrm>
            <a:off x="1612900" y="762000"/>
            <a:ext cx="58547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化對角線角落矩形 6"/>
          <p:cNvSpPr/>
          <p:nvPr/>
        </p:nvSpPr>
        <p:spPr>
          <a:xfrm>
            <a:off x="1828800" y="76200"/>
            <a:ext cx="5486400" cy="63341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CCFFC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kumimoji="0" lang="zh-TW" altLang="en-US" sz="4000" smtClean="0">
                <a:solidFill>
                  <a:srgbClr val="FF0000"/>
                </a:solidFill>
                <a:latin typeface="BiauKai" charset="-120"/>
                <a:ea typeface="BiauKai" charset="-120"/>
              </a:rPr>
              <a:t>全球平均溫度上升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143000" y="6589713"/>
            <a:ext cx="6858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chemeClr val="bg1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http://climate.jpl.nasa.gov/ClimateTimeMachine/climateTimeMachine.cfm</a:t>
            </a:r>
          </a:p>
        </p:txBody>
      </p:sp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7772400" y="2362200"/>
            <a:ext cx="1176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panose="020B0604020202020204" pitchFamily="34" charset="0"/>
                <a:ea typeface="新細明體" panose="02020500000000000000" pitchFamily="18" charset="-120"/>
              </a:rPr>
              <a:t>1885</a:t>
            </a:r>
            <a:r>
              <a:rPr lang="zh-TW" altLang="en-US" sz="1800">
                <a:latin typeface="Arial" panose="020B0604020202020204" pitchFamily="34" charset="0"/>
                <a:ea typeface="新細明體" panose="02020500000000000000" pitchFamily="18" charset="-120"/>
              </a:rPr>
              <a:t>年</a:t>
            </a:r>
            <a:endParaRPr lang="en-US" altLang="zh-TW" sz="180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600200" y="3733800"/>
            <a:ext cx="7348538" cy="2914650"/>
            <a:chOff x="1600200" y="3733800"/>
            <a:chExt cx="7349325" cy="2914120"/>
          </a:xfrm>
        </p:grpSpPr>
        <p:pic>
          <p:nvPicPr>
            <p:cNvPr id="28681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37" t="504" r="664" b="10872"/>
            <a:stretch>
              <a:fillRect/>
            </a:stretch>
          </p:blipFill>
          <p:spPr bwMode="auto">
            <a:xfrm>
              <a:off x="1600200" y="3733800"/>
              <a:ext cx="5847237" cy="2914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TextBox 8"/>
            <p:cNvSpPr txBox="1">
              <a:spLocks noChangeArrowheads="1"/>
            </p:cNvSpPr>
            <p:nvPr/>
          </p:nvSpPr>
          <p:spPr bwMode="auto">
            <a:xfrm>
              <a:off x="7772400" y="4724400"/>
              <a:ext cx="11771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4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panose="020B0604020202020204" pitchFamily="34" charset="0"/>
                  <a:ea typeface="新細明體" panose="02020500000000000000" pitchFamily="18" charset="-120"/>
                </a:rPr>
                <a:t>2007</a:t>
              </a:r>
              <a:r>
                <a:rPr lang="zh-TW" altLang="en-US" sz="1800">
                  <a:latin typeface="Arial" panose="020B0604020202020204" pitchFamily="34" charset="0"/>
                  <a:ea typeface="新細明體" panose="02020500000000000000" pitchFamily="18" charset="-120"/>
                </a:rPr>
                <a:t>年</a:t>
              </a:r>
              <a:endParaRPr lang="en-US" altLang="zh-TW" sz="1800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813"/>
            <a:ext cx="4269025" cy="2808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51" y="2924945"/>
            <a:ext cx="5436096" cy="3631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252413" y="404813"/>
            <a:ext cx="3767137" cy="1223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4050" b="1" dirty="0"/>
              <a:t>海燕風災</a:t>
            </a:r>
            <a:r>
              <a:rPr lang="en-US" altLang="zh-TW" sz="4050" b="1" dirty="0"/>
              <a:t>:</a:t>
            </a:r>
          </a:p>
          <a:p>
            <a:pPr eaLnBrk="1" hangingPunct="1">
              <a:defRPr/>
            </a:pPr>
            <a:r>
              <a:rPr lang="zh-TW" altLang="en-US" sz="3300" b="1" dirty="0"/>
              <a:t>猶如海嘯般的肆虐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304800" y="152400"/>
            <a:ext cx="716121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3200">
                <a:latin typeface="Apple LiGothic Medium"/>
                <a:ea typeface="Apple LiGothic Medium"/>
                <a:cs typeface="Apple LiGothic Medium"/>
              </a:rPr>
              <a:t>全球目前有</a:t>
            </a:r>
            <a:r>
              <a:rPr lang="en-US" altLang="zh-TW" sz="3200">
                <a:latin typeface="Apple LiGothic Medium"/>
                <a:ea typeface="Apple LiGothic Medium"/>
                <a:cs typeface="Apple LiGothic Medium"/>
              </a:rPr>
              <a:t>9</a:t>
            </a:r>
            <a:r>
              <a:rPr lang="zh-TW" altLang="en-US" sz="3200">
                <a:latin typeface="Apple LiGothic Medium"/>
                <a:ea typeface="Apple LiGothic Medium"/>
                <a:cs typeface="Apple LiGothic Medium"/>
              </a:rPr>
              <a:t>億的車輛，</a:t>
            </a:r>
            <a:endParaRPr lang="en-US" altLang="zh-TW" sz="3200">
              <a:latin typeface="Apple LiGothic Medium"/>
              <a:ea typeface="Apple LiGothic Medium"/>
              <a:cs typeface="Apple LiGothic Medium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3200">
                <a:latin typeface="Apple LiGothic Medium"/>
                <a:ea typeface="Apple LiGothic Medium"/>
                <a:cs typeface="Apple LiGothic Medium"/>
              </a:rPr>
              <a:t>你能想像全世界每人都擁有一輛車嗎？</a:t>
            </a:r>
            <a:endParaRPr lang="en-US" altLang="zh-TW" sz="3200">
              <a:latin typeface="Apple LiGothic Medium"/>
              <a:ea typeface="Apple LiGothic Medium"/>
              <a:cs typeface="Apple LiGothic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58762"/>
            <a:ext cx="8520213" cy="61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38113"/>
            <a:ext cx="8829550" cy="659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46"/>
            <a:ext cx="8844285" cy="66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ce-bk-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Content Placeholder 2"/>
          <p:cNvSpPr>
            <a:spLocks noGrp="1"/>
          </p:cNvSpPr>
          <p:nvPr>
            <p:ph idx="4294967295"/>
          </p:nvPr>
        </p:nvSpPr>
        <p:spPr>
          <a:xfrm>
            <a:off x="0" y="990600"/>
            <a:ext cx="8915400" cy="4495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"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1" smtClean="0">
                <a:latin typeface="Apple LiGothic Medium"/>
                <a:ea typeface="Apple LiGothic Medium"/>
                <a:cs typeface="Apple LiGothic Medium"/>
              </a:rPr>
              <a:t>能源</a:t>
            </a:r>
            <a:endParaRPr lang="en-US" altLang="zh-TW" sz="2800" b="1" smtClean="0">
              <a:latin typeface="Apple LiGothic Medium"/>
              <a:ea typeface="Apple LiGothic Medium"/>
              <a:cs typeface="Apple LiGothic Medium"/>
            </a:endParaRPr>
          </a:p>
          <a:p>
            <a:pPr eaLnBrk="1" hangingPunct="1">
              <a:buFont typeface="Wingdings" panose="05000000000000000000" pitchFamily="2" charset="2"/>
              <a:buChar char=""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1" smtClean="0">
                <a:latin typeface="Apple LiGothic Medium"/>
                <a:ea typeface="Apple LiGothic Medium"/>
                <a:cs typeface="Apple LiGothic Medium"/>
              </a:rPr>
              <a:t>糧食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（全世界</a:t>
            </a:r>
            <a:r>
              <a:rPr lang="en-US" altLang="zh-TW" sz="28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1/2</a:t>
            </a:r>
            <a:r>
              <a:rPr lang="zh-TW" altLang="en-US" sz="28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的糧食用於餵養牲畜及生質能源，卻有十億人生活在飢餓的邊緣）</a:t>
            </a:r>
            <a:endParaRPr lang="en-US" altLang="zh-TW" sz="2800" b="1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Char char=""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1" smtClean="0">
                <a:latin typeface="Apple LiGothic Medium"/>
                <a:ea typeface="Apple LiGothic Medium"/>
                <a:cs typeface="Apple LiGothic Medium"/>
              </a:rPr>
              <a:t>水資源</a:t>
            </a:r>
            <a:r>
              <a:rPr lang="zh-TW" altLang="en-US" sz="28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（每天</a:t>
            </a:r>
            <a:r>
              <a:rPr lang="zh-TW" altLang="zh-TW" sz="28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en-US" altLang="zh-TW" sz="28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5000</a:t>
            </a:r>
            <a:r>
              <a:rPr lang="zh-TW" altLang="en-US" sz="28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人死於飲用髒水，十億人沒有安全的飲用水）</a:t>
            </a:r>
            <a:endParaRPr lang="en-US" altLang="zh-TW" sz="2800" b="1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Char char=""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1" smtClean="0">
                <a:latin typeface="Apple LiGothic Medium"/>
                <a:ea typeface="Apple LiGothic Medium"/>
                <a:cs typeface="Apple LiGothic Medium"/>
              </a:rPr>
              <a:t>戰爭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（全世界花在軍費上的錢是援助開發中國家總額的</a:t>
            </a:r>
            <a:r>
              <a:rPr lang="en-US" altLang="zh-TW" sz="28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8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倍）</a:t>
            </a:r>
            <a:endParaRPr lang="en-US" altLang="zh-TW" sz="2800" b="1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Char char=""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1" smtClean="0">
                <a:latin typeface="Apple LiGothic Medium"/>
                <a:ea typeface="Apple LiGothic Medium"/>
                <a:cs typeface="Apple LiGothic Medium"/>
              </a:rPr>
              <a:t>疾病</a:t>
            </a:r>
            <a:r>
              <a:rPr lang="zh-TW" altLang="en-US" sz="2800" smtClean="0">
                <a:latin typeface="標楷體" panose="03000509000000000000" pitchFamily="65" charset="-120"/>
                <a:ea typeface="標楷體" panose="03000509000000000000" pitchFamily="65" charset="-120"/>
              </a:rPr>
              <a:t>（癌症，傳染病，心血管病</a:t>
            </a:r>
            <a:r>
              <a:rPr lang="en-US" altLang="zh-TW" sz="280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800" smtClean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en-US" altLang="zh-TW" sz="280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Char char=""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1" smtClean="0">
                <a:latin typeface="Apple LiGothic Medium"/>
                <a:ea typeface="Apple LiGothic Medium"/>
                <a:cs typeface="Apple LiGothic Medium"/>
              </a:rPr>
              <a:t>全球暖化</a:t>
            </a:r>
            <a:r>
              <a:rPr lang="zh-TW" altLang="en-US" sz="2800" smtClean="0">
                <a:latin typeface="標楷體" panose="03000509000000000000" pitchFamily="65" charset="-120"/>
                <a:ea typeface="標楷體" panose="03000509000000000000" pitchFamily="65" charset="-120"/>
              </a:rPr>
              <a:t>（氣候變遷）</a:t>
            </a:r>
            <a:endParaRPr lang="en-US" altLang="zh-TW" sz="280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Char char=""/>
            </a:pP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657850"/>
            <a:ext cx="9144000" cy="1200150"/>
          </a:xfrm>
          <a:prstGeom prst="rect">
            <a:avLst/>
          </a:prstGeom>
          <a:solidFill>
            <a:srgbClr val="FFD39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BiauKai"/>
                <a:ea typeface="BiauKai"/>
                <a:cs typeface="BiauKai"/>
              </a:rPr>
              <a:t>全球暖化，台灣不願面對的真相</a:t>
            </a:r>
            <a:r>
              <a:rPr lang="en-US" altLang="en-US" sz="2400">
                <a:latin typeface="BiauKai"/>
                <a:ea typeface="BiauKai"/>
                <a:cs typeface="BiauKai"/>
              </a:rPr>
              <a:t>（</a:t>
            </a:r>
            <a:r>
              <a:rPr lang="en-US" altLang="en-US" sz="1800">
                <a:latin typeface="BiauKai"/>
                <a:ea typeface="BiauKai"/>
                <a:cs typeface="BiauKai"/>
              </a:rPr>
              <a:t>天下雜誌</a:t>
            </a:r>
            <a:r>
              <a:rPr lang="en-US" altLang="ja-JP" sz="1800">
                <a:latin typeface="BiauKai"/>
                <a:ea typeface="BiauKai"/>
                <a:cs typeface="BiauKai"/>
              </a:rPr>
              <a:t> </a:t>
            </a:r>
            <a:r>
              <a:rPr lang="en-US" altLang="zh-TW" sz="1800">
                <a:latin typeface="BiauKai"/>
                <a:ea typeface="BiauKai"/>
                <a:cs typeface="BiauKai"/>
              </a:rPr>
              <a:t>369</a:t>
            </a:r>
            <a:r>
              <a:rPr lang="en-US" altLang="en-US" sz="1800">
                <a:latin typeface="BiauKai"/>
                <a:ea typeface="BiauKai"/>
                <a:cs typeface="BiauKai"/>
              </a:rPr>
              <a:t>期</a:t>
            </a:r>
            <a:r>
              <a:rPr lang="en-US" altLang="zh-TW" sz="1800">
                <a:latin typeface="BiauKai"/>
                <a:ea typeface="BiauKai"/>
                <a:cs typeface="BiauKai"/>
              </a:rPr>
              <a:t> 2007/4/11</a:t>
            </a:r>
            <a:r>
              <a:rPr lang="en-US" altLang="en-US" sz="1800">
                <a:latin typeface="BiauKai"/>
                <a:ea typeface="BiauKai"/>
                <a:cs typeface="BiauKai"/>
              </a:rPr>
              <a:t>）</a:t>
            </a:r>
            <a:r>
              <a:rPr lang="en-US" altLang="ja-JP" sz="2400">
                <a:latin typeface="BiauKai"/>
                <a:ea typeface="BiauKai"/>
                <a:cs typeface="BiauKai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  <a:latin typeface="Apple LiGothic Medium"/>
                <a:ea typeface="Apple LiGothic Medium"/>
                <a:cs typeface="Apple LiGothic Medium"/>
              </a:rPr>
              <a:t>你今天努力辛勤工作是為了明日存糧，但明日可能地球就不在了，那你工作是否還有意義？</a:t>
            </a:r>
            <a:endParaRPr lang="en-US" altLang="zh-TW" sz="2400">
              <a:solidFill>
                <a:srgbClr val="800080"/>
              </a:solidFill>
              <a:latin typeface="Apple LiGothic Medium"/>
              <a:ea typeface="Apple LiGothic Medium"/>
              <a:cs typeface="Apple LiGothic Medium"/>
            </a:endParaRPr>
          </a:p>
        </p:txBody>
      </p:sp>
      <p:pic>
        <p:nvPicPr>
          <p:cNvPr id="43013" name="Picture 5" descr="title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446088" y="-228600"/>
            <a:ext cx="8229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>
                <a:latin typeface="Apple LiGothic Medium"/>
                <a:ea typeface="Apple LiGothic Medium"/>
                <a:cs typeface="Apple LiGothic Medium"/>
              </a:rPr>
              <a:t>21</a:t>
            </a:r>
            <a:r>
              <a:rPr lang="zh-TW" altLang="en-US" sz="4400">
                <a:latin typeface="Apple LiGothic Medium"/>
                <a:ea typeface="Apple LiGothic Medium"/>
                <a:cs typeface="Apple LiGothic Medium"/>
              </a:rPr>
              <a:t>世紀人類</a:t>
            </a:r>
            <a:r>
              <a:rPr lang="zh-TW" altLang="en-US" sz="4400">
                <a:solidFill>
                  <a:srgbClr val="CC3300"/>
                </a:solidFill>
                <a:latin typeface="Apple LiGothic Medium"/>
                <a:ea typeface="Apple LiGothic Medium"/>
                <a:cs typeface="Apple LiGothic Medium"/>
              </a:rPr>
              <a:t>生存危機</a:t>
            </a:r>
            <a:endParaRPr lang="en-US" altLang="zh-TW" sz="4400">
              <a:solidFill>
                <a:srgbClr val="CC3300"/>
              </a:solidFill>
              <a:latin typeface="Apple LiGothic Medium"/>
              <a:ea typeface="Apple LiGothic Medium"/>
              <a:cs typeface="Apple LiGothic Medium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6" descr="merke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2324100"/>
            <a:ext cx="5080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7" descr="sarkoz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16" b="3867"/>
          <a:stretch>
            <a:fillRect/>
          </a:stretch>
        </p:blipFill>
        <p:spPr bwMode="auto">
          <a:xfrm>
            <a:off x="4064000" y="4724400"/>
            <a:ext cx="5080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/>
          <p:nvPr/>
        </p:nvGrpSpPr>
        <p:grpSpPr>
          <a:xfrm>
            <a:off x="5181600" y="152400"/>
            <a:ext cx="3863106" cy="1981200"/>
            <a:chOff x="4118440" y="732"/>
            <a:chExt cx="3863106" cy="2209800"/>
          </a:xfrm>
          <a:scene3d>
            <a:camera prst="orthographicFront"/>
            <a:lightRig rig="flat" dir="t"/>
          </a:scene3d>
        </p:grpSpPr>
        <p:sp>
          <p:nvSpPr>
            <p:cNvPr id="10" name="Rectangle 9"/>
            <p:cNvSpPr/>
            <p:nvPr/>
          </p:nvSpPr>
          <p:spPr>
            <a:xfrm>
              <a:off x="4118440" y="732"/>
              <a:ext cx="3863106" cy="2209800"/>
            </a:xfrm>
            <a:prstGeom prst="rect">
              <a:avLst/>
            </a:prstGeom>
            <a:solidFill>
              <a:srgbClr val="660066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3750089"/>
                <a:satOff val="-5627"/>
                <a:lumOff val="-915"/>
                <a:alphaOff val="0"/>
              </a:schemeClr>
            </a:fillRef>
            <a:effectRef idx="2">
              <a:schemeClr val="accent3">
                <a:hueOff val="3750089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4171546" y="153132"/>
              <a:ext cx="3756894" cy="19812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6680" tIns="106680" rIns="106680" bIns="106680" spcCol="1270" anchor="ctr"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zh-TW" altLang="en-US" sz="3200" dirty="0">
                  <a:latin typeface="ＭＳ ゴシック"/>
                  <a:ea typeface="ＭＳ ゴシック"/>
                  <a:cs typeface="ＭＳ ゴシック"/>
                </a:rPr>
                <a:t>我很抱歉！</a:t>
              </a:r>
              <a:r>
                <a:rPr lang="en-US" altLang="zh-TW" sz="3200" dirty="0">
                  <a:latin typeface="ＭＳ ゴシック"/>
                  <a:ea typeface="ＭＳ ゴシック"/>
                  <a:cs typeface="ＭＳ ゴシック"/>
                </a:rPr>
                <a:t> </a:t>
              </a:r>
            </a:p>
            <a:p>
              <a:pPr fontAlgn="auto">
                <a:spcAft>
                  <a:spcPts val="0"/>
                </a:spcAft>
                <a:defRPr/>
              </a:pPr>
              <a:r>
                <a:rPr lang="zh-TW" altLang="en-US" sz="2800" dirty="0">
                  <a:latin typeface="標楷體" pitchFamily="65" charset="-120"/>
                  <a:ea typeface="標楷體" pitchFamily="65" charset="-120"/>
                </a:rPr>
                <a:t>我們本來可以阻止氣候變遷的巨大災變</a:t>
              </a:r>
              <a:r>
                <a:rPr lang="en-US" altLang="zh-TW" sz="2800" dirty="0">
                  <a:latin typeface="標楷體" pitchFamily="65" charset="-120"/>
                  <a:ea typeface="標楷體" pitchFamily="65" charset="-120"/>
                </a:rPr>
                <a:t>…</a:t>
              </a:r>
              <a:r>
                <a:rPr lang="zh-TW" altLang="en-US" sz="2800" dirty="0">
                  <a:latin typeface="標楷體" pitchFamily="65" charset="-120"/>
                  <a:ea typeface="標楷體" pitchFamily="65" charset="-120"/>
                </a:rPr>
                <a:t>我們卻沒有這麼做。</a:t>
              </a:r>
            </a:p>
          </p:txBody>
        </p:sp>
      </p:grpSp>
      <p:pic>
        <p:nvPicPr>
          <p:cNvPr id="53254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53000"/>
            <a:ext cx="3521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12"/>
          <p:cNvSpPr>
            <a:spLocks noChangeArrowheads="1"/>
          </p:cNvSpPr>
          <p:nvPr/>
        </p:nvSpPr>
        <p:spPr bwMode="auto">
          <a:xfrm>
            <a:off x="7037388" y="2362200"/>
            <a:ext cx="1331912" cy="5238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400">
                <a:latin typeface="Calibri" panose="020F0502020204030204" pitchFamily="34" charset="0"/>
                <a:ea typeface="新細明體" panose="02020500000000000000" pitchFamily="18" charset="-120"/>
              </a:rPr>
              <a:t>Angela Merkel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400">
                <a:latin typeface="Calibri" panose="020F0502020204030204" pitchFamily="34" charset="0"/>
                <a:ea typeface="新細明體" panose="02020500000000000000" pitchFamily="18" charset="-120"/>
              </a:rPr>
              <a:t>(Germany)</a:t>
            </a:r>
          </a:p>
        </p:txBody>
      </p:sp>
      <p:sp>
        <p:nvSpPr>
          <p:cNvPr id="53256" name="Rectangle 13"/>
          <p:cNvSpPr>
            <a:spLocks noChangeArrowheads="1"/>
          </p:cNvSpPr>
          <p:nvPr/>
        </p:nvSpPr>
        <p:spPr bwMode="auto">
          <a:xfrm>
            <a:off x="0" y="2209800"/>
            <a:ext cx="1552575" cy="5842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600">
                <a:latin typeface="Calibri" panose="020F0502020204030204" pitchFamily="34" charset="0"/>
                <a:ea typeface="新細明體" panose="02020500000000000000" pitchFamily="18" charset="-120"/>
              </a:rPr>
              <a:t>Barack Obama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600">
                <a:latin typeface="Calibri" panose="020F0502020204030204" pitchFamily="34" charset="0"/>
                <a:ea typeface="新細明體" panose="02020500000000000000" pitchFamily="18" charset="-120"/>
              </a:rPr>
              <a:t>(USA)</a:t>
            </a:r>
          </a:p>
        </p:txBody>
      </p:sp>
      <p:sp>
        <p:nvSpPr>
          <p:cNvPr id="53257" name="Rectangle 14"/>
          <p:cNvSpPr>
            <a:spLocks noChangeArrowheads="1"/>
          </p:cNvSpPr>
          <p:nvPr/>
        </p:nvSpPr>
        <p:spPr bwMode="auto">
          <a:xfrm>
            <a:off x="7664450" y="4191000"/>
            <a:ext cx="1479550" cy="5238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400">
                <a:latin typeface="Calibri" panose="020F0502020204030204" pitchFamily="34" charset="0"/>
                <a:ea typeface="新細明體" panose="02020500000000000000" pitchFamily="18" charset="-120"/>
              </a:rPr>
              <a:t>Nicolas Sarkozy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400">
                <a:latin typeface="Calibri" panose="020F0502020204030204" pitchFamily="34" charset="0"/>
                <a:ea typeface="新細明體" panose="02020500000000000000" pitchFamily="18" charset="-120"/>
              </a:rPr>
              <a:t>(France)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化對角線角落矩形 8"/>
          <p:cNvSpPr/>
          <p:nvPr/>
        </p:nvSpPr>
        <p:spPr>
          <a:xfrm>
            <a:off x="1752600" y="152400"/>
            <a:ext cx="5638800" cy="78581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CC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kumimoji="0" lang="zh-TW" altLang="en-US" sz="4000" b="1" smtClean="0">
                <a:solidFill>
                  <a:srgbClr val="FF0733"/>
                </a:solidFill>
                <a:latin typeface="標楷體" pitchFamily="65" charset="-120"/>
                <a:ea typeface="標楷體" pitchFamily="65" charset="-120"/>
              </a:rPr>
              <a:t>答案就在您身上！</a:t>
            </a:r>
          </a:p>
        </p:txBody>
      </p:sp>
      <p:pic>
        <p:nvPicPr>
          <p:cNvPr id="54281" name="Picture 11" descr="http://godsdirectcontact.us/sm21/cnews/www/196/images/ht1-2-196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943" y="280307"/>
            <a:ext cx="16922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資料庫圖表 10"/>
          <p:cNvGraphicFramePr/>
          <p:nvPr>
            <p:extLst>
              <p:ext uri="{D42A27DB-BD31-4B8C-83A1-F6EECF244321}">
                <p14:modId xmlns="" xmlns:p14="http://schemas.microsoft.com/office/powerpoint/2010/main" val="2990639340"/>
              </p:ext>
            </p:extLst>
          </p:nvPr>
        </p:nvGraphicFramePr>
        <p:xfrm>
          <a:off x="539552" y="1484784"/>
          <a:ext cx="7858180" cy="385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文字方塊 1"/>
          <p:cNvSpPr txBox="1">
            <a:spLocks noChangeArrowheads="1"/>
          </p:cNvSpPr>
          <p:nvPr/>
        </p:nvSpPr>
        <p:spPr bwMode="auto">
          <a:xfrm>
            <a:off x="971550" y="2232025"/>
            <a:ext cx="7777163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Calibri" panose="020F0502020204030204" pitchFamily="34" charset="0"/>
                <a:ea typeface="新細明體" panose="02020500000000000000" pitchFamily="18" charset="-120"/>
              </a:rPr>
              <a:t>簡樸生活、生態設計、資源節約</a:t>
            </a:r>
            <a:endParaRPr lang="en-US" altLang="zh-TW" b="1">
              <a:latin typeface="Calibri" panose="020F0502020204030204" pitchFamily="34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b="1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8371" name="矩形 1"/>
          <p:cNvSpPr>
            <a:spLocks noChangeArrowheads="1"/>
          </p:cNvSpPr>
          <p:nvPr/>
        </p:nvSpPr>
        <p:spPr bwMode="auto">
          <a:xfrm>
            <a:off x="900113" y="1196975"/>
            <a:ext cx="7740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800" b="1">
                <a:solidFill>
                  <a:srgbClr val="00206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日常生活中保持機會與行動</a:t>
            </a:r>
            <a:r>
              <a:rPr lang="en-US" altLang="zh-TW" sz="4800" b="1">
                <a:solidFill>
                  <a:srgbClr val="00206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:</a:t>
            </a:r>
          </a:p>
        </p:txBody>
      </p:sp>
      <p:sp>
        <p:nvSpPr>
          <p:cNvPr id="58372" name="文字方塊 1"/>
          <p:cNvSpPr txBox="1">
            <a:spLocks noChangeArrowheads="1"/>
          </p:cNvSpPr>
          <p:nvPr/>
        </p:nvSpPr>
        <p:spPr bwMode="auto">
          <a:xfrm>
            <a:off x="179388" y="3573463"/>
            <a:ext cx="8905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b="1">
                <a:latin typeface="Calibri" panose="020F0502020204030204" pitchFamily="34" charset="0"/>
                <a:ea typeface="新細明體" panose="02020500000000000000" pitchFamily="18" charset="-120"/>
              </a:rPr>
              <a:t>不用、少用、維修再利用、回收大有用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3264694" y="3126581"/>
            <a:ext cx="34529" cy="34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流程圖: 接點 6"/>
          <p:cNvSpPr/>
          <p:nvPr/>
        </p:nvSpPr>
        <p:spPr>
          <a:xfrm>
            <a:off x="3125391" y="2738438"/>
            <a:ext cx="2274094" cy="165139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/>
              <a:t>與地球</a:t>
            </a:r>
            <a:endParaRPr kumimoji="0" lang="en-US" altLang="zh-TW" sz="3600" b="1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/>
              <a:t>共生息</a:t>
            </a:r>
          </a:p>
        </p:txBody>
      </p:sp>
      <p:sp>
        <p:nvSpPr>
          <p:cNvPr id="9" name="流程圖: 循序存取儲存裝置 8"/>
          <p:cNvSpPr/>
          <p:nvPr/>
        </p:nvSpPr>
        <p:spPr>
          <a:xfrm>
            <a:off x="647849" y="1895190"/>
            <a:ext cx="2616845" cy="1490353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000" b="1" dirty="0"/>
              <a:t>界定</a:t>
            </a:r>
          </a:p>
        </p:txBody>
      </p:sp>
      <p:sp>
        <p:nvSpPr>
          <p:cNvPr id="10" name="流程圖: 循序存取儲存裝置 9"/>
          <p:cNvSpPr/>
          <p:nvPr/>
        </p:nvSpPr>
        <p:spPr>
          <a:xfrm flipH="1">
            <a:off x="5297090" y="1940719"/>
            <a:ext cx="3091333" cy="1560289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000" b="1" dirty="0"/>
              <a:t>體驗</a:t>
            </a:r>
          </a:p>
        </p:txBody>
      </p:sp>
      <p:sp>
        <p:nvSpPr>
          <p:cNvPr id="11" name="流程圖: 循序存取儲存裝置 10"/>
          <p:cNvSpPr/>
          <p:nvPr/>
        </p:nvSpPr>
        <p:spPr>
          <a:xfrm flipH="1" flipV="1">
            <a:off x="5297090" y="3936206"/>
            <a:ext cx="3091332" cy="189516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流程圖: 循序存取儲存裝置 11"/>
          <p:cNvSpPr/>
          <p:nvPr/>
        </p:nvSpPr>
        <p:spPr>
          <a:xfrm flipV="1">
            <a:off x="647849" y="4032647"/>
            <a:ext cx="2675186" cy="1798723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/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 flipH="1">
            <a:off x="5812631" y="4218385"/>
            <a:ext cx="11822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000" b="1">
                <a:latin typeface="Calibri" panose="020F0502020204030204" pitchFamily="34" charset="0"/>
              </a:rPr>
              <a:t>緣起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1916906" y="4389835"/>
            <a:ext cx="99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000" b="1">
                <a:latin typeface="Calibri" panose="020F0502020204030204" pitchFamily="34" charset="0"/>
              </a:rPr>
              <a:t>目標</a:t>
            </a:r>
          </a:p>
        </p:txBody>
      </p:sp>
      <p:sp>
        <p:nvSpPr>
          <p:cNvPr id="20490" name="文字方塊 15"/>
          <p:cNvSpPr txBox="1">
            <a:spLocks noChangeArrowheads="1"/>
          </p:cNvSpPr>
          <p:nvPr/>
        </p:nvSpPr>
        <p:spPr bwMode="auto">
          <a:xfrm>
            <a:off x="2179792" y="281238"/>
            <a:ext cx="48013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6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校園環境教育</a:t>
            </a:r>
          </a:p>
        </p:txBody>
      </p:sp>
    </p:spTree>
    <p:extLst>
      <p:ext uri="{BB962C8B-B14F-4D97-AF65-F5344CB8AC3E}">
        <p14:creationId xmlns="" xmlns:p14="http://schemas.microsoft.com/office/powerpoint/2010/main" val="346026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3"/>
          <p:cNvSpPr txBox="1">
            <a:spLocks noChangeArrowheads="1"/>
          </p:cNvSpPr>
          <p:nvPr/>
        </p:nvSpPr>
        <p:spPr bwMode="auto">
          <a:xfrm>
            <a:off x="313135" y="1313260"/>
            <a:ext cx="382027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405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大時代環保願行</a:t>
            </a:r>
            <a:endParaRPr lang="en-US" altLang="zh-TW" sz="405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5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廣行環保宏人文</a:t>
            </a:r>
            <a:endParaRPr lang="en-US" altLang="zh-TW" sz="405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5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珍惜物命無棄物</a:t>
            </a:r>
            <a:endParaRPr lang="en-US" altLang="zh-TW" sz="405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5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心存善念救物命</a:t>
            </a:r>
          </a:p>
        </p:txBody>
      </p:sp>
      <p:pic>
        <p:nvPicPr>
          <p:cNvPr id="27651" name="Picture 4" descr="http://page.phsh.tyc.edu.tw/enews_1/200908/200908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694" y="1444229"/>
            <a:ext cx="4495800" cy="348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文字方塊 2"/>
          <p:cNvSpPr txBox="1">
            <a:spLocks noChangeArrowheads="1"/>
          </p:cNvSpPr>
          <p:nvPr/>
        </p:nvSpPr>
        <p:spPr bwMode="auto">
          <a:xfrm>
            <a:off x="1371600" y="4171950"/>
            <a:ext cx="125867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500"/>
              <a:t>Z&gt;B</a:t>
            </a:r>
            <a:endParaRPr lang="zh-TW" altLang="en-US" sz="4500"/>
          </a:p>
        </p:txBody>
      </p:sp>
      <p:sp>
        <p:nvSpPr>
          <p:cNvPr id="27653" name="文字方塊 3"/>
          <p:cNvSpPr txBox="1">
            <a:spLocks noChangeArrowheads="1"/>
          </p:cNvSpPr>
          <p:nvPr/>
        </p:nvSpPr>
        <p:spPr bwMode="auto">
          <a:xfrm>
            <a:off x="90488" y="5229225"/>
            <a:ext cx="895588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300" b="1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與地球共生息守護站 </a:t>
            </a:r>
            <a:r>
              <a:rPr lang="en-US" altLang="zh-TW" sz="3300" b="1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300" b="1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讚</a:t>
            </a:r>
            <a:r>
              <a:rPr lang="en-US" altLang="zh-TW" sz="3300" b="1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300" b="1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300" b="1" dirty="0" smtClean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中華  </a:t>
            </a:r>
            <a:r>
              <a:rPr lang="zh-TW" altLang="en-US" sz="3300" b="1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中華  </a:t>
            </a:r>
            <a:r>
              <a:rPr lang="en-US" altLang="zh-TW" sz="3300" b="1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TOP</a:t>
            </a:r>
            <a:r>
              <a:rPr lang="zh-TW" altLang="en-US" sz="3300" b="1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300" b="1" dirty="0">
                <a:solidFill>
                  <a:srgbClr val="800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3300" b="1" dirty="0">
              <a:solidFill>
                <a:srgbClr val="80008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693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783112" y="548680"/>
            <a:ext cx="6937772" cy="560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4050" dirty="0">
                <a:latin typeface="Calibri" panose="020F0502020204030204" pitchFamily="34" charset="0"/>
              </a:rPr>
              <a:t>              </a:t>
            </a:r>
            <a:r>
              <a:rPr kumimoji="0" lang="zh-TW" altLang="en-US" sz="4800" dirty="0">
                <a:latin typeface="Adobe 楷体 Std R" panose="02020400000000000000" pitchFamily="18" charset="-128"/>
                <a:ea typeface="Adobe 楷体 Std R" panose="02020400000000000000" pitchFamily="18" charset="-128"/>
              </a:rPr>
              <a:t>環境教育緣起</a:t>
            </a:r>
            <a:endParaRPr kumimoji="0" lang="en-US" altLang="zh-TW" sz="4800" dirty="0">
              <a:latin typeface="Adobe 楷体 Std R" panose="02020400000000000000" pitchFamily="18" charset="-128"/>
              <a:ea typeface="Adobe 楷体 Std R" panose="02020400000000000000" pitchFamily="18" charset="-128"/>
            </a:endParaRPr>
          </a:p>
          <a:p>
            <a:pPr eaLnBrk="1" hangingPunct="1"/>
            <a:endParaRPr kumimoji="0" lang="en-US" altLang="zh-TW" sz="4050" dirty="0">
              <a:latin typeface="Calibri" panose="020F0502020204030204" pitchFamily="34" charset="0"/>
            </a:endParaRPr>
          </a:p>
          <a:p>
            <a:pPr eaLnBrk="1" hangingPunct="1"/>
            <a:r>
              <a:rPr kumimoji="0" lang="en-US" altLang="zh-TW" sz="3000" dirty="0">
                <a:latin typeface="Calibri" panose="020F0502020204030204" pitchFamily="34" charset="0"/>
              </a:rPr>
              <a:t>1.1972</a:t>
            </a:r>
            <a:r>
              <a:rPr kumimoji="0" lang="zh-TW" altLang="en-US" sz="3000" dirty="0">
                <a:latin typeface="Calibri" panose="020F0502020204030204" pitchFamily="34" charset="0"/>
              </a:rPr>
              <a:t>年聯合國人類會議</a:t>
            </a:r>
            <a:r>
              <a:rPr kumimoji="0" lang="en-US" altLang="zh-TW" sz="3000" dirty="0">
                <a:latin typeface="Calibri" panose="020F0502020204030204" pitchFamily="34" charset="0"/>
              </a:rPr>
              <a:t>   </a:t>
            </a:r>
            <a:r>
              <a:rPr kumimoji="0" lang="zh-TW" altLang="en-US" sz="3000" dirty="0">
                <a:latin typeface="Calibri" panose="020F0502020204030204" pitchFamily="34" charset="0"/>
              </a:rPr>
              <a:t>人類宣言</a:t>
            </a:r>
            <a:endParaRPr kumimoji="0" lang="en-US" altLang="zh-TW" sz="3000" dirty="0">
              <a:latin typeface="Calibri" panose="020F0502020204030204" pitchFamily="34" charset="0"/>
            </a:endParaRPr>
          </a:p>
          <a:p>
            <a:pPr eaLnBrk="1" hangingPunct="1"/>
            <a:r>
              <a:rPr kumimoji="0" lang="en-US" altLang="zh-TW" sz="3000" dirty="0">
                <a:latin typeface="Calibri" panose="020F0502020204030204" pitchFamily="34" charset="0"/>
              </a:rPr>
              <a:t>    (</a:t>
            </a:r>
            <a:r>
              <a:rPr kumimoji="0" lang="zh-TW" altLang="en-US" sz="3000" dirty="0">
                <a:latin typeface="Calibri" panose="020F0502020204030204" pitchFamily="34" charset="0"/>
              </a:rPr>
              <a:t>促使人類注意環境問題</a:t>
            </a:r>
            <a:r>
              <a:rPr kumimoji="0" lang="en-US" altLang="zh-TW" sz="3000" dirty="0">
                <a:latin typeface="Calibri" panose="020F0502020204030204" pitchFamily="34" charset="0"/>
              </a:rPr>
              <a:t>)</a:t>
            </a:r>
          </a:p>
          <a:p>
            <a:pPr lvl="1" eaLnBrk="1" hangingPunct="1"/>
            <a:endParaRPr kumimoji="0" lang="en-US" altLang="zh-TW" sz="3000" dirty="0">
              <a:latin typeface="Calibri" panose="020F0502020204030204" pitchFamily="34" charset="0"/>
            </a:endParaRPr>
          </a:p>
          <a:p>
            <a:pPr eaLnBrk="1" hangingPunct="1"/>
            <a:r>
              <a:rPr kumimoji="0" lang="en-US" altLang="zh-TW" sz="3000" dirty="0">
                <a:latin typeface="Calibri" panose="020F0502020204030204" pitchFamily="34" charset="0"/>
              </a:rPr>
              <a:t>2.『</a:t>
            </a:r>
            <a:r>
              <a:rPr kumimoji="0" lang="zh-TW" altLang="en-US" sz="3000" dirty="0">
                <a:latin typeface="Calibri" panose="020F0502020204030204" pitchFamily="34" charset="0"/>
              </a:rPr>
              <a:t>世界環境與發展委會</a:t>
            </a:r>
            <a:r>
              <a:rPr kumimoji="0" lang="en-US" altLang="zh-TW" sz="3000" dirty="0">
                <a:latin typeface="Calibri" panose="020F0502020204030204" pitchFamily="34" charset="0"/>
              </a:rPr>
              <a:t>』WCED</a:t>
            </a:r>
          </a:p>
          <a:p>
            <a:pPr lvl="1" eaLnBrk="1" hangingPunct="1"/>
            <a:r>
              <a:rPr kumimoji="0" lang="en-US" altLang="zh-TW" sz="3000" dirty="0">
                <a:latin typeface="Calibri" panose="020F0502020204030204" pitchFamily="34" charset="0"/>
              </a:rPr>
              <a:t> Our Common Future</a:t>
            </a:r>
          </a:p>
          <a:p>
            <a:pPr lvl="1" eaLnBrk="1" hangingPunct="1"/>
            <a:endParaRPr kumimoji="0" lang="en-US" altLang="zh-TW" sz="3000" dirty="0">
              <a:latin typeface="Calibri" panose="020F0502020204030204" pitchFamily="34" charset="0"/>
            </a:endParaRPr>
          </a:p>
          <a:p>
            <a:pPr eaLnBrk="1" hangingPunct="1"/>
            <a:r>
              <a:rPr kumimoji="0" lang="en-US" altLang="zh-TW" sz="3000" dirty="0">
                <a:latin typeface="Calibri" panose="020F0502020204030204" pitchFamily="34" charset="0"/>
              </a:rPr>
              <a:t>3.1992</a:t>
            </a:r>
            <a:r>
              <a:rPr kumimoji="0" lang="zh-TW" altLang="en-US" sz="3000" dirty="0">
                <a:latin typeface="Calibri" panose="020F0502020204030204" pitchFamily="34" charset="0"/>
              </a:rPr>
              <a:t>地球高峰</a:t>
            </a:r>
            <a:r>
              <a:rPr kumimoji="0" lang="zh-TW" altLang="en-US" sz="3000" dirty="0" smtClean="0">
                <a:latin typeface="Calibri" panose="020F0502020204030204" pitchFamily="34" charset="0"/>
              </a:rPr>
              <a:t>會</a:t>
            </a:r>
            <a:endParaRPr kumimoji="0" lang="en-US" altLang="zh-TW" sz="30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kumimoji="0" lang="zh-TW" altLang="en-US" sz="3000" dirty="0">
                <a:latin typeface="Calibri" panose="020F0502020204030204" pitchFamily="34" charset="0"/>
              </a:rPr>
              <a:t> </a:t>
            </a:r>
            <a:r>
              <a:rPr kumimoji="0" lang="zh-TW" altLang="en-US" sz="3000" dirty="0" smtClean="0">
                <a:latin typeface="Calibri" panose="020F0502020204030204" pitchFamily="34" charset="0"/>
              </a:rPr>
              <a:t>          </a:t>
            </a:r>
            <a:r>
              <a:rPr kumimoji="0" lang="en-US" altLang="zh-TW" sz="3000" dirty="0" smtClean="0">
                <a:latin typeface="Calibri" panose="020F0502020204030204" pitchFamily="34" charset="0"/>
              </a:rPr>
              <a:t>(</a:t>
            </a:r>
            <a:r>
              <a:rPr kumimoji="0" lang="en-US" altLang="zh-TW" sz="3000" dirty="0">
                <a:latin typeface="Calibri" panose="020F0502020204030204" pitchFamily="34" charset="0"/>
              </a:rPr>
              <a:t>Earth </a:t>
            </a:r>
            <a:r>
              <a:rPr kumimoji="0" lang="en-US" altLang="zh-TW" sz="3000" dirty="0" err="1" smtClean="0">
                <a:latin typeface="Calibri" panose="020F0502020204030204" pitchFamily="34" charset="0"/>
              </a:rPr>
              <a:t>Snmmit</a:t>
            </a:r>
            <a:r>
              <a:rPr kumimoji="0" lang="en-US" altLang="zh-TW" sz="3000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/>
            <a:r>
              <a:rPr kumimoji="0" lang="zh-TW" altLang="en-US" sz="3000" dirty="0">
                <a:latin typeface="Calibri" panose="020F0502020204030204" pitchFamily="34" charset="0"/>
              </a:rPr>
              <a:t> </a:t>
            </a:r>
            <a:r>
              <a:rPr kumimoji="0" lang="zh-TW" altLang="en-US" sz="3000" dirty="0" smtClean="0">
                <a:latin typeface="Calibri" panose="020F0502020204030204" pitchFamily="34" charset="0"/>
              </a:rPr>
              <a:t>   </a:t>
            </a:r>
            <a:r>
              <a:rPr kumimoji="0" lang="en-US" altLang="zh-TW" sz="3000" dirty="0" smtClean="0">
                <a:latin typeface="Calibri" panose="020F0502020204030204" pitchFamily="34" charset="0"/>
              </a:rPr>
              <a:t>21</a:t>
            </a:r>
            <a:r>
              <a:rPr kumimoji="0" lang="zh-TW" altLang="en-US" sz="3000" dirty="0">
                <a:latin typeface="Calibri" panose="020F0502020204030204" pitchFamily="34" charset="0"/>
              </a:rPr>
              <a:t>世紀會議</a:t>
            </a:r>
            <a:r>
              <a:rPr kumimoji="0" lang="en-US" altLang="zh-TW" sz="3000" dirty="0">
                <a:latin typeface="Calibri" panose="020F0502020204030204" pitchFamily="34" charset="0"/>
              </a:rPr>
              <a:t>(Agenda 21)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-253" t="4434" r="7764" b="1482"/>
          <a:stretch/>
        </p:blipFill>
        <p:spPr>
          <a:xfrm>
            <a:off x="4860032" y="3573016"/>
            <a:ext cx="4039209" cy="2992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3332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115616" y="558413"/>
            <a:ext cx="5224908" cy="487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環境教育界定</a:t>
            </a:r>
            <a:endParaRPr kumimoji="0"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kumimoji="0" lang="en-US" altLang="zh-TW" sz="4050" dirty="0">
              <a:latin typeface="Calibri" panose="020F0502020204030204" pitchFamily="34" charset="0"/>
            </a:endParaRPr>
          </a:p>
          <a:p>
            <a:pPr eaLnBrk="1" hangingPunct="1"/>
            <a:r>
              <a:rPr kumimoji="0" lang="en-US" altLang="zh-TW" sz="3000" dirty="0">
                <a:latin typeface="Calibri" panose="020F0502020204030204" pitchFamily="34" charset="0"/>
              </a:rPr>
              <a:t>1.</a:t>
            </a:r>
            <a:r>
              <a:rPr kumimoji="0" lang="zh-TW" altLang="en-US" sz="3000" dirty="0">
                <a:latin typeface="Calibri" panose="020F0502020204030204" pitchFamily="34" charset="0"/>
              </a:rPr>
              <a:t>人與自然</a:t>
            </a:r>
            <a:endParaRPr kumimoji="0" lang="en-US" altLang="zh-TW" sz="3000" dirty="0">
              <a:latin typeface="Calibri" panose="020F0502020204030204" pitchFamily="34" charset="0"/>
            </a:endParaRPr>
          </a:p>
          <a:p>
            <a:pPr lvl="1" eaLnBrk="1" hangingPunct="1"/>
            <a:endParaRPr kumimoji="0" lang="zh-TW" altLang="en-US" sz="3000" dirty="0">
              <a:latin typeface="Calibri" panose="020F0502020204030204" pitchFamily="34" charset="0"/>
            </a:endParaRPr>
          </a:p>
          <a:p>
            <a:pPr eaLnBrk="1" hangingPunct="1"/>
            <a:r>
              <a:rPr kumimoji="0" lang="en-US" altLang="zh-TW" sz="3000" dirty="0">
                <a:latin typeface="Calibri" panose="020F0502020204030204" pitchFamily="34" charset="0"/>
              </a:rPr>
              <a:t>2.</a:t>
            </a:r>
            <a:r>
              <a:rPr kumimoji="0" lang="zh-TW" altLang="en-US" sz="3000" dirty="0">
                <a:latin typeface="Calibri" panose="020F0502020204030204" pitchFamily="34" charset="0"/>
              </a:rPr>
              <a:t>科技及經濟發展</a:t>
            </a:r>
            <a:endParaRPr kumimoji="0" lang="en-US" altLang="zh-TW" sz="3000" dirty="0">
              <a:latin typeface="Calibri" panose="020F0502020204030204" pitchFamily="34" charset="0"/>
            </a:endParaRPr>
          </a:p>
          <a:p>
            <a:pPr lvl="1" eaLnBrk="1" hangingPunct="1"/>
            <a:endParaRPr kumimoji="0" lang="zh-TW" altLang="en-US" sz="3000" dirty="0">
              <a:latin typeface="Calibri" panose="020F0502020204030204" pitchFamily="34" charset="0"/>
            </a:endParaRPr>
          </a:p>
          <a:p>
            <a:pPr eaLnBrk="1" hangingPunct="1"/>
            <a:r>
              <a:rPr kumimoji="0" lang="en-US" altLang="zh-TW" sz="3000" dirty="0">
                <a:latin typeface="Calibri" panose="020F0502020204030204" pitchFamily="34" charset="0"/>
              </a:rPr>
              <a:t>3.</a:t>
            </a:r>
            <a:r>
              <a:rPr kumimoji="0" lang="zh-TW" altLang="en-US" sz="3000" dirty="0">
                <a:latin typeface="Calibri" panose="020F0502020204030204" pitchFamily="34" charset="0"/>
              </a:rPr>
              <a:t>就時空論</a:t>
            </a:r>
            <a:endParaRPr kumimoji="0" lang="en-US" altLang="zh-TW" sz="3000" dirty="0">
              <a:latin typeface="Calibri" panose="020F0502020204030204" pitchFamily="34" charset="0"/>
            </a:endParaRPr>
          </a:p>
          <a:p>
            <a:pPr lvl="1" eaLnBrk="1" hangingPunct="1"/>
            <a:endParaRPr kumimoji="0" lang="zh-TW" altLang="en-US" sz="3000" dirty="0">
              <a:latin typeface="Calibri" panose="020F0502020204030204" pitchFamily="34" charset="0"/>
            </a:endParaRPr>
          </a:p>
          <a:p>
            <a:pPr eaLnBrk="1" hangingPunct="1"/>
            <a:r>
              <a:rPr kumimoji="0" lang="en-US" altLang="zh-TW" sz="3000" dirty="0">
                <a:latin typeface="Calibri" panose="020F0502020204030204" pitchFamily="34" charset="0"/>
              </a:rPr>
              <a:t>4.</a:t>
            </a:r>
            <a:r>
              <a:rPr kumimoji="0" lang="zh-TW" altLang="en-US" sz="3000" dirty="0">
                <a:latin typeface="Calibri" panose="020F0502020204030204" pitchFamily="34" charset="0"/>
              </a:rPr>
              <a:t>對自然價值觀</a:t>
            </a:r>
            <a:endParaRPr kumimoji="0" lang="en-US" altLang="zh-TW" sz="3000" dirty="0">
              <a:latin typeface="Calibri" panose="020F05020202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427984" y="2276872"/>
            <a:ext cx="4435328" cy="33321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6220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971600" y="555645"/>
            <a:ext cx="6984776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6000" dirty="0">
                <a:latin typeface="Calibri" panose="020F0502020204030204" pitchFamily="34" charset="0"/>
              </a:rPr>
              <a:t>       </a:t>
            </a:r>
            <a:r>
              <a:rPr kumimoji="0" lang="zh-TW" altLang="en-US" sz="6000" dirty="0" smtClean="0">
                <a:latin typeface="Calibri" panose="020F0502020204030204" pitchFamily="34" charset="0"/>
              </a:rPr>
              <a:t>環境</a:t>
            </a:r>
            <a:r>
              <a:rPr kumimoji="0" lang="zh-TW" altLang="en-US" sz="6000" dirty="0">
                <a:latin typeface="Calibri" panose="020F0502020204030204" pitchFamily="34" charset="0"/>
              </a:rPr>
              <a:t>教育目標</a:t>
            </a:r>
            <a:endParaRPr kumimoji="0" lang="en-US" altLang="zh-TW" sz="6000" dirty="0">
              <a:latin typeface="Calibri" panose="020F0502020204030204" pitchFamily="34" charset="0"/>
            </a:endParaRPr>
          </a:p>
          <a:p>
            <a:pPr eaLnBrk="1" hangingPunct="1"/>
            <a:r>
              <a:rPr kumimoji="0" lang="en-US" altLang="zh-TW" sz="3000" dirty="0">
                <a:latin typeface="Calibri" panose="020F0502020204030204" pitchFamily="34" charset="0"/>
              </a:rPr>
              <a:t>1.</a:t>
            </a:r>
            <a:r>
              <a:rPr kumimoji="0" lang="zh-TW" altLang="en-US" sz="3000" dirty="0">
                <a:latin typeface="Calibri" panose="020F0502020204030204" pitchFamily="34" charset="0"/>
              </a:rPr>
              <a:t>環境覺知與環境敏感度</a:t>
            </a:r>
            <a:endParaRPr kumimoji="0" lang="en-US" altLang="zh-TW" sz="3000" dirty="0">
              <a:latin typeface="Calibri" panose="020F0502020204030204" pitchFamily="34" charset="0"/>
            </a:endParaRPr>
          </a:p>
          <a:p>
            <a:pPr eaLnBrk="1" hangingPunct="1"/>
            <a:endParaRPr kumimoji="0" lang="en-US" altLang="zh-TW" sz="3000" dirty="0">
              <a:latin typeface="Calibri" panose="020F0502020204030204" pitchFamily="34" charset="0"/>
            </a:endParaRPr>
          </a:p>
          <a:p>
            <a:pPr eaLnBrk="1" hangingPunct="1"/>
            <a:r>
              <a:rPr kumimoji="0" lang="en-US" altLang="zh-TW" sz="3000" dirty="0">
                <a:latin typeface="Calibri" panose="020F0502020204030204" pitchFamily="34" charset="0"/>
              </a:rPr>
              <a:t>2.</a:t>
            </a:r>
            <a:r>
              <a:rPr kumimoji="0" lang="zh-TW" altLang="en-US" sz="3000" dirty="0">
                <a:latin typeface="Calibri" panose="020F0502020204030204" pitchFamily="34" charset="0"/>
              </a:rPr>
              <a:t>環境概念知識內涵</a:t>
            </a:r>
            <a:endParaRPr kumimoji="0" lang="en-US" altLang="zh-TW" sz="3000" dirty="0">
              <a:latin typeface="Calibri" panose="020F0502020204030204" pitchFamily="34" charset="0"/>
            </a:endParaRPr>
          </a:p>
          <a:p>
            <a:pPr eaLnBrk="1" hangingPunct="1"/>
            <a:endParaRPr kumimoji="0" lang="zh-TW" altLang="en-US" sz="3000" dirty="0">
              <a:latin typeface="Calibri" panose="020F0502020204030204" pitchFamily="34" charset="0"/>
            </a:endParaRPr>
          </a:p>
          <a:p>
            <a:pPr eaLnBrk="1" hangingPunct="1"/>
            <a:r>
              <a:rPr kumimoji="0" lang="en-US" altLang="zh-TW" sz="3000" dirty="0">
                <a:latin typeface="Calibri" panose="020F0502020204030204" pitchFamily="34" charset="0"/>
              </a:rPr>
              <a:t>3.</a:t>
            </a:r>
            <a:r>
              <a:rPr kumimoji="0" lang="zh-TW" altLang="en-US" sz="3000" dirty="0">
                <a:latin typeface="Calibri" panose="020F0502020204030204" pitchFamily="34" charset="0"/>
              </a:rPr>
              <a:t>環境倫理價值觀</a:t>
            </a:r>
            <a:endParaRPr kumimoji="0" lang="en-US" altLang="zh-TW" sz="3000" dirty="0">
              <a:latin typeface="Calibri" panose="020F0502020204030204" pitchFamily="34" charset="0"/>
            </a:endParaRPr>
          </a:p>
          <a:p>
            <a:pPr eaLnBrk="1" hangingPunct="1"/>
            <a:endParaRPr kumimoji="0" lang="zh-TW" altLang="en-US" sz="3000" dirty="0">
              <a:latin typeface="Calibri" panose="020F0502020204030204" pitchFamily="34" charset="0"/>
            </a:endParaRPr>
          </a:p>
          <a:p>
            <a:pPr eaLnBrk="1" hangingPunct="1"/>
            <a:r>
              <a:rPr kumimoji="0" lang="en-US" altLang="zh-TW" sz="3000" dirty="0">
                <a:latin typeface="Calibri" panose="020F0502020204030204" pitchFamily="34" charset="0"/>
              </a:rPr>
              <a:t>4.</a:t>
            </a:r>
            <a:r>
              <a:rPr kumimoji="0" lang="zh-TW" altLang="en-US" sz="3000" dirty="0">
                <a:latin typeface="Calibri" panose="020F0502020204030204" pitchFamily="34" charset="0"/>
              </a:rPr>
              <a:t>環境行動技能</a:t>
            </a:r>
            <a:endParaRPr kumimoji="0" lang="en-US" altLang="zh-TW" sz="3000" dirty="0">
              <a:latin typeface="Calibri" panose="020F0502020204030204" pitchFamily="34" charset="0"/>
            </a:endParaRPr>
          </a:p>
          <a:p>
            <a:pPr eaLnBrk="1" hangingPunct="1"/>
            <a:endParaRPr kumimoji="0" lang="zh-TW" altLang="en-US" sz="3000" dirty="0">
              <a:latin typeface="Calibri" panose="020F0502020204030204" pitchFamily="34" charset="0"/>
            </a:endParaRPr>
          </a:p>
          <a:p>
            <a:pPr eaLnBrk="1" hangingPunct="1"/>
            <a:r>
              <a:rPr kumimoji="0" lang="en-US" altLang="zh-TW" sz="3000" dirty="0">
                <a:latin typeface="Calibri" panose="020F0502020204030204" pitchFamily="34" charset="0"/>
              </a:rPr>
              <a:t>5.</a:t>
            </a:r>
            <a:r>
              <a:rPr kumimoji="0" lang="zh-TW" altLang="en-US" sz="3000" dirty="0">
                <a:latin typeface="Calibri" panose="020F0502020204030204" pitchFamily="34" charset="0"/>
              </a:rPr>
              <a:t>環境行動經驗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716016" y="3140968"/>
            <a:ext cx="4195952" cy="35550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7316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100"/>
          <a:stretch>
            <a:fillRect/>
          </a:stretch>
        </p:blipFill>
        <p:spPr bwMode="auto">
          <a:xfrm>
            <a:off x="1258888" y="2420938"/>
            <a:ext cx="685800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標題 1"/>
          <p:cNvSpPr>
            <a:spLocks noGrp="1"/>
          </p:cNvSpPr>
          <p:nvPr>
            <p:ph type="ctrTitle"/>
          </p:nvPr>
        </p:nvSpPr>
        <p:spPr>
          <a:xfrm>
            <a:off x="876300" y="2420938"/>
            <a:ext cx="7772400" cy="1470025"/>
          </a:xfrm>
        </p:spPr>
        <p:txBody>
          <a:bodyPr/>
          <a:lstStyle/>
          <a:p>
            <a:pPr eaLnBrk="1" hangingPunct="1"/>
            <a:r>
              <a:rPr lang="zh-TW" altLang="en-US" smtClean="0"/>
              <a:t>地球，你怎麼了？</a:t>
            </a:r>
          </a:p>
        </p:txBody>
      </p:sp>
      <p:sp>
        <p:nvSpPr>
          <p:cNvPr id="5124" name="文字方塊 1"/>
          <p:cNvSpPr txBox="1">
            <a:spLocks noChangeArrowheads="1"/>
          </p:cNvSpPr>
          <p:nvPr/>
        </p:nvSpPr>
        <p:spPr bwMode="auto">
          <a:xfrm>
            <a:off x="900113" y="690563"/>
            <a:ext cx="7802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5400">
                <a:latin typeface="標楷體" panose="03000509000000000000" pitchFamily="65" charset="-120"/>
                <a:ea typeface="標楷體" panose="03000509000000000000" pitchFamily="65" charset="-120"/>
              </a:rPr>
              <a:t>環保大家來、實踐生活中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331788" y="341313"/>
            <a:ext cx="1792287" cy="5967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147" name="標題 1"/>
          <p:cNvSpPr>
            <a:spLocks noGrp="1"/>
          </p:cNvSpPr>
          <p:nvPr>
            <p:ph type="title"/>
          </p:nvPr>
        </p:nvSpPr>
        <p:spPr>
          <a:xfrm>
            <a:off x="468313" y="215900"/>
            <a:ext cx="1655762" cy="6092825"/>
          </a:xfrm>
        </p:spPr>
        <p:txBody>
          <a:bodyPr/>
          <a:lstStyle/>
          <a:p>
            <a:pPr eaLnBrk="1" hangingPunct="1"/>
            <a:r>
              <a:rPr lang="zh-TW" altLang="en-US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>地球</a:t>
            </a:r>
            <a:r>
              <a:rPr lang="en-US" altLang="zh-TW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en-US" altLang="zh-TW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>們</a:t>
            </a:r>
            <a:r>
              <a:rPr lang="en-US" altLang="zh-TW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>美</a:t>
            </a:r>
            <a:r>
              <a:rPr lang="en-US" altLang="zh-TW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>麗</a:t>
            </a:r>
            <a:r>
              <a:rPr lang="en-US" altLang="zh-TW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>家</a:t>
            </a:r>
          </a:p>
        </p:txBody>
      </p:sp>
      <p:pic>
        <p:nvPicPr>
          <p:cNvPr id="6148" name="Picture 3" descr="eart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235"/>
          <a:stretch>
            <a:fillRect/>
          </a:stretch>
        </p:blipFill>
        <p:spPr>
          <a:xfrm>
            <a:off x="2484438" y="341313"/>
            <a:ext cx="6264275" cy="5976937"/>
          </a:xfrm>
        </p:spPr>
      </p:pic>
      <p:pic>
        <p:nvPicPr>
          <p:cNvPr id="6149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74638"/>
            <a:ext cx="640080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3" y="115888"/>
            <a:ext cx="7416825" cy="1139825"/>
          </a:xfrm>
        </p:spPr>
        <p:txBody>
          <a:bodyPr/>
          <a:lstStyle/>
          <a:p>
            <a:pPr eaLnBrk="1" hangingPunct="1"/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諾曼第 戰爭與和平</a:t>
            </a:r>
          </a:p>
        </p:txBody>
      </p:sp>
      <p:pic>
        <p:nvPicPr>
          <p:cNvPr id="9219" name="Picture 3" descr="P11008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938" t="3654"/>
          <a:stretch>
            <a:fillRect/>
          </a:stretch>
        </p:blipFill>
        <p:spPr>
          <a:xfrm>
            <a:off x="-36513" y="1184275"/>
            <a:ext cx="4464051" cy="5673725"/>
          </a:xfrm>
        </p:spPr>
      </p:pic>
      <p:pic>
        <p:nvPicPr>
          <p:cNvPr id="9220" name="Picture 4" descr="P11008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184275"/>
            <a:ext cx="4487862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630</Words>
  <Application>Microsoft Office PowerPoint</Application>
  <PresentationFormat>如螢幕大小 (4:3)</PresentationFormat>
  <Paragraphs>137</Paragraphs>
  <Slides>30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1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地球，你怎麼了？</vt:lpstr>
      <vt:lpstr>地球  我 們 美 麗 的 家</vt:lpstr>
      <vt:lpstr>諾曼第 戰爭與和平</vt:lpstr>
      <vt:lpstr>印尼   亞齊</vt:lpstr>
      <vt:lpstr>投影片 11</vt:lpstr>
      <vt:lpstr>100年間 地球發生了什麼事？</vt:lpstr>
      <vt:lpstr>還記得2011年的311</vt:lpstr>
      <vt:lpstr>投影片 14</vt:lpstr>
      <vt:lpstr>投影片 15</vt:lpstr>
      <vt:lpstr>投影片 16</vt:lpstr>
      <vt:lpstr>這些事？跟你有關嗎？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</vt:vector>
  </TitlesOfParts>
  <Company>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地球，你怎麼了？</dc:title>
  <dc:creator>mary</dc:creator>
  <cp:lastModifiedBy>USER</cp:lastModifiedBy>
  <cp:revision>44</cp:revision>
  <dcterms:created xsi:type="dcterms:W3CDTF">2011-06-13T08:24:13Z</dcterms:created>
  <dcterms:modified xsi:type="dcterms:W3CDTF">2014-05-12T03:47:58Z</dcterms:modified>
</cp:coreProperties>
</file>